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170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29890-6DC3-48B0-9070-1022838139B6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DFE6CC-D951-47AC-A77E-FB10ECD253B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72541B-A1C1-46EA-BFEE-211E30D7BAFF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0CD50-FFF3-41F7-8709-C15F05981E0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0853B-1C7B-49C0-9BFB-3725C8EF0D98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99EB0A-5048-48D8-AC0A-EE049A8665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782AB4-F2BB-44EC-B82B-3EBD04187F7A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7044B-8178-4976-8BA9-FC2BFEFC97D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80455-5CE6-4AC1-88BD-8333149EF9AC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3A912-52FD-456D-8A1C-D1DCDBCBEE74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96456-6817-4AFF-85EC-9500A7C75AAA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0F51D2-7FE9-4C8E-BB32-536F2EEB634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119FA4-F5D0-44B2-9D23-7D223ADF5661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9A5D1B-1467-49DD-9D72-690179A5BCA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B33203-BBB3-416E-815A-3531CB181416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873FF-1BFB-4456-97C0-888CE2C627D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C75F22-41FD-4D1E-A802-B5E5FF767D0C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8D2A1-5F3F-44AC-9D51-EE6A10A5A703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8B5E3-DCD7-4EB5-AD86-4CAE03D0B58B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5F5141-7B2C-4F4C-B04F-4E89A247E6AA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BA0C8-EE00-46B0-AD85-C84548F328AA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AD58F-93BC-4373-951F-BF03F55581B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  <a:endParaRPr lang="ro-RO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6940227-7717-4B19-A6DD-41A415EC38AA}" type="datetimeFigureOut">
              <a:rPr lang="ro-RO"/>
              <a:pPr>
                <a:defRPr/>
              </a:pPr>
              <a:t>23.05.2023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B0E0737-1AF9-4A96-8B26-4AB66E2410AE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o-RO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MOLECULE ȘI SISTEME</a:t>
            </a:r>
            <a:endParaRPr lang="ro-RO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28662" y="3886200"/>
            <a:ext cx="6843738" cy="685800"/>
          </a:xfrm>
        </p:spPr>
        <p:txBody>
          <a:bodyPr/>
          <a:lstStyle/>
          <a:p>
            <a:pPr algn="just" eaLnBrk="1" hangingPunct="1"/>
            <a:r>
              <a:rPr lang="vi-V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ro-RO" sz="1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Adaptat după </a:t>
            </a:r>
            <a:r>
              <a:rPr lang="ro-RO" sz="10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Manualul de</a:t>
            </a:r>
            <a:r>
              <a:rPr lang="ro-RO" sz="1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ro-RO" sz="1000" i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Științe, clasa a XII-a</a:t>
            </a:r>
            <a:r>
              <a:rPr lang="ro-RO" sz="10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Mihaela Garabet, Sanda Fătu, Gabriela Apostol, Dana Bobocea</a:t>
            </a:r>
            <a:r>
              <a:rPr lang="vi-VN" sz="1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eaLnBrk="1" hangingPunct="1"/>
            <a:endParaRPr lang="ro-RO" sz="1000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3</a:t>
            </a:r>
          </a:p>
          <a:p>
            <a:pPr eaLnBrk="0" hangingPunct="0"/>
            <a:r>
              <a:rPr lang="ro-RO" sz="1000" dirty="0"/>
              <a:t>Proba de evaluare a competențelor digitale  - document de lucru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7544" y="2420888"/>
            <a:ext cx="8064127" cy="1224136"/>
          </a:xfrm>
        </p:spPr>
        <p:txBody>
          <a:bodyPr/>
          <a:lstStyle/>
          <a:p>
            <a:pPr marL="0" indent="542925" algn="just">
              <a:buNone/>
            </a:pPr>
            <a:r>
              <a:rPr lang="ro-RO" sz="1200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În general, procesele bioenergetice sunt determinate de un consum vizibil de alimente şi energie, şi de un consum invizibil determinat de mediul fizic şi social. Astfel, s-a stabilit că metabolismul poate fi puternic influențat de o serie de factori externi, ca de exemplu: alternanța zi – noapte, lumină – întuneric, câmpul magnetic terestru, intensitatea câmpului magnetic atmosferic şi de influențe de ordin informațional. Fiecare dintre aceştia participă la randamentul energetic al fiecărui individ ca sistem biologic fizico-chimic deschis.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3 </a:t>
            </a:r>
          </a:p>
          <a:p>
            <a:r>
              <a:rPr lang="ro-RO" sz="1000" dirty="0"/>
              <a:t>Proba de evaluare a competențelor digitale  - document de lucru</a:t>
            </a:r>
            <a:endParaRPr lang="en-GB" sz="1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611944" y="2420888"/>
            <a:ext cx="7920111" cy="1296813"/>
          </a:xfrm>
        </p:spPr>
        <p:txBody>
          <a:bodyPr/>
          <a:lstStyle/>
          <a:p>
            <a:pPr marL="0" indent="542925" algn="just">
              <a:buNone/>
            </a:pPr>
            <a:r>
              <a:rPr lang="ro-RO" sz="1200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Consumul energetic al unei persoane se poate determina; pentru un adult de 70 kg, care efectuează o activitate medie, cheltuiala energetică este de 2500 kcal/zi (în funcție de condiții, aceasta poate varia între 1500 şi 9000 kcal/zi). Cheltuiala energetică nu poate scădea sub o anumită limită, întrucât chiar şi în repaus fizic şi intelectual în mediu de neutralitate termică există un metabolism bazal care exprimă nevoile minime ale celulei.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3 </a:t>
            </a:r>
          </a:p>
          <a:p>
            <a:r>
              <a:rPr lang="ro-RO" sz="1000" dirty="0"/>
              <a:t>Proba de evaluare a competențelor digitale  - document de lucru</a:t>
            </a:r>
            <a:endParaRPr lang="en-GB" sz="1000" dirty="0"/>
          </a:p>
        </p:txBody>
      </p:sp>
    </p:spTree>
    <p:extLst>
      <p:ext uri="{BB962C8B-B14F-4D97-AF65-F5344CB8AC3E}">
        <p14:creationId xmlns:p14="http://schemas.microsoft.com/office/powerpoint/2010/main" val="8625897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52525" y="2276872"/>
            <a:ext cx="4391025" cy="1800870"/>
          </a:xfrm>
        </p:spPr>
        <p:txBody>
          <a:bodyPr/>
          <a:lstStyle/>
          <a:p>
            <a:pPr marL="0" indent="542925" algn="just">
              <a:buNone/>
            </a:pPr>
            <a:r>
              <a:rPr lang="ro-RO" sz="1200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Calmul psihic desăvârşit şi neutralitatea termică determină metabolismul bazal.</a:t>
            </a:r>
          </a:p>
          <a:p>
            <a:pPr marL="0" indent="542925" algn="just">
              <a:buNone/>
            </a:pPr>
            <a:r>
              <a:rPr lang="ro-RO" sz="1200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În activități sedentare cheltuiala energetică este ceva mai ridicată (metabolism bazal × 1,5).</a:t>
            </a:r>
          </a:p>
          <a:p>
            <a:pPr marL="0" indent="542925" algn="just">
              <a:buNone/>
            </a:pPr>
            <a:r>
              <a:rPr lang="ro-RO" sz="1200" dirty="0">
                <a:solidFill>
                  <a:srgbClr val="00000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Metabolismul de activitate, în condiții de tensiune fizică şi psihică moderată, implică o cheltuială energetică mai ridicată.</a:t>
            </a:r>
          </a:p>
        </p:txBody>
      </p:sp>
      <p:sp>
        <p:nvSpPr>
          <p:cNvPr id="3075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3 </a:t>
            </a:r>
          </a:p>
          <a:p>
            <a:r>
              <a:rPr lang="ro-RO" sz="1000" dirty="0"/>
              <a:t>Proba de evaluare a competențelor digitale  - document de lucru</a:t>
            </a:r>
            <a:endParaRPr lang="en-GB" sz="100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8DF5BC9-5F44-7BE1-B25C-AF2F36B0D8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2639" y="1052736"/>
            <a:ext cx="3603048" cy="360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9814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68313" y="1125538"/>
            <a:ext cx="8229600" cy="5268912"/>
          </a:xfrm>
        </p:spPr>
        <p:txBody>
          <a:bodyPr/>
          <a:lstStyle/>
          <a:p>
            <a:pPr marL="0" lvl="1" indent="538163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Proteine 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[…]</a:t>
            </a:r>
            <a:r>
              <a:rPr lang="ro-RO" sz="1200" dirty="0">
                <a:latin typeface="Arial" pitchFamily="34" charset="0"/>
                <a:cs typeface="Arial" pitchFamily="34" charset="0"/>
              </a:rPr>
              <a:t> :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controlează schimburile hidrice între diferitele sectoare ale organismului (plasmă – lichid interstițial);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transportă diferiți ioni (Ca2+, Cl–, Cu2+, Zn2+ etc.) sau substanțe (hormoni, vitamine, colesterol, produşi de catabolism);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au rol de sistem tampon în vederea menținerii echilibrului acido-bazic al sângelui;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asigură viscozitatea sangvină;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constituie rezerva de proteine a întregului organism;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participă la apărarea antiinfecțioasă prin anticorpii specifici;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îndeplinesc rol de factori ai coagulării sângelui etc.;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endParaRPr lang="ro-RO" sz="1200" dirty="0">
              <a:latin typeface="Arial" pitchFamily="34" charset="0"/>
              <a:cs typeface="Arial" pitchFamily="34" charset="0"/>
            </a:endParaRPr>
          </a:p>
          <a:p>
            <a:pPr marL="0" lvl="1" indent="538163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sz="1200" dirty="0">
                <a:latin typeface="Arial" pitchFamily="34" charset="0"/>
                <a:cs typeface="Arial" pitchFamily="34" charset="0"/>
              </a:rPr>
              <a:t>L</a:t>
            </a:r>
            <a:r>
              <a:rPr lang="ro-RO" sz="1200" dirty="0" err="1">
                <a:latin typeface="Arial" pitchFamily="34" charset="0"/>
                <a:cs typeface="Arial" pitchFamily="34" charset="0"/>
              </a:rPr>
              <a:t>ipide</a:t>
            </a:r>
            <a:r>
              <a:rPr lang="ro-RO" sz="1200" dirty="0">
                <a:latin typeface="Arial" pitchFamily="34" charset="0"/>
                <a:cs typeface="Arial" pitchFamily="34" charset="0"/>
              </a:rPr>
              <a:t>: 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acizi graşi liberi;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colesterol; 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lecitine;</a:t>
            </a:r>
          </a:p>
          <a:p>
            <a:pPr marL="0" lvl="1" indent="538163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en-US" sz="1200">
                <a:latin typeface="Arial" pitchFamily="34" charset="0"/>
                <a:cs typeface="Arial" pitchFamily="34" charset="0"/>
              </a:rPr>
              <a:t>G</a:t>
            </a:r>
            <a:r>
              <a:rPr lang="ro-RO" sz="1200">
                <a:latin typeface="Arial" pitchFamily="34" charset="0"/>
                <a:cs typeface="Arial" pitchFamily="34" charset="0"/>
              </a:rPr>
              <a:t>lucide</a:t>
            </a:r>
            <a:r>
              <a:rPr lang="ro-RO" sz="1200" dirty="0">
                <a:latin typeface="Arial" pitchFamily="34" charset="0"/>
                <a:cs typeface="Arial" pitchFamily="34" charset="0"/>
              </a:rPr>
              <a:t>: 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glucoză; </a:t>
            </a:r>
          </a:p>
          <a:p>
            <a:pPr marL="400050" lvl="2" indent="538163" algn="just" eaLnBrk="1" hangingPunct="1">
              <a:spcBef>
                <a:spcPct val="0"/>
              </a:spcBef>
              <a:buFont typeface="+mj-lt"/>
              <a:buAutoNum type="alphaLcParenR"/>
            </a:pPr>
            <a:r>
              <a:rPr lang="ro-RO" sz="1200" dirty="0">
                <a:latin typeface="Arial" pitchFamily="34" charset="0"/>
                <a:cs typeface="Arial" pitchFamily="34" charset="0"/>
              </a:rPr>
              <a:t>alte monozaharide</a:t>
            </a:r>
            <a:r>
              <a:rPr lang="en-US" sz="1200" dirty="0">
                <a:latin typeface="Arial" pitchFamily="34" charset="0"/>
                <a:cs typeface="Arial" pitchFamily="34" charset="0"/>
              </a:rPr>
              <a:t>.</a:t>
            </a:r>
            <a:endParaRPr lang="ro-RO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/>
              <a:t>Examenul național de bacalaureat 20</a:t>
            </a:r>
            <a:r>
              <a:rPr lang="en-US" sz="1000" dirty="0"/>
              <a:t>2</a:t>
            </a:r>
            <a:r>
              <a:rPr lang="ro-RO" sz="1000" dirty="0"/>
              <a:t>3 </a:t>
            </a:r>
          </a:p>
          <a:p>
            <a:r>
              <a:rPr lang="ro-RO" sz="1000" dirty="0"/>
              <a:t>Proba de evaluare a competențelor digitale  - document de lucru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431</Words>
  <Application>Microsoft Office PowerPoint</Application>
  <PresentationFormat>On-screen Show (4:3)</PresentationFormat>
  <Paragraphs>33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Theme</vt:lpstr>
      <vt:lpstr>MOLECULE ȘI SISTEME</vt:lpstr>
      <vt:lpstr>PowerPoint Presentation</vt:lpstr>
      <vt:lpstr>PowerPoint Presentation</vt:lpstr>
      <vt:lpstr>PowerPoint Presentation</vt:lpstr>
      <vt:lpstr>PowerPoint Presentation</vt:lpstr>
    </vt:vector>
  </TitlesOfParts>
  <Company>Hewlett-Packard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76</cp:revision>
  <dcterms:created xsi:type="dcterms:W3CDTF">2010-01-11T15:51:42Z</dcterms:created>
  <dcterms:modified xsi:type="dcterms:W3CDTF">2023-05-23T08:56:54Z</dcterms:modified>
</cp:coreProperties>
</file>