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ro-RO"/>
          </a:p>
        </p:txBody>
      </p:sp>
      <p:sp>
        <p:nvSpPr>
          <p:cNvPr id="4" name="Date Placeholder 3"/>
          <p:cNvSpPr>
            <a:spLocks noGrp="1"/>
          </p:cNvSpPr>
          <p:nvPr>
            <p:ph type="dt" sz="half" idx="10"/>
          </p:nvPr>
        </p:nvSpPr>
        <p:spPr/>
        <p:txBody>
          <a:bodyPr/>
          <a:lstStyle>
            <a:lvl1pPr>
              <a:defRPr/>
            </a:lvl1pPr>
          </a:lstStyle>
          <a:p>
            <a:pPr>
              <a:defRPr/>
            </a:pPr>
            <a:fld id="{C0D29890-6DC3-48B0-9070-1022838139B6}" type="datetimeFigureOut">
              <a:rPr lang="ro-RO"/>
              <a:pPr>
                <a:defRPr/>
              </a:pPr>
              <a:t>12.05.2022</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D1DFE6CC-D951-47AC-A77E-FB10ECD253BE}" type="slidenum">
              <a:rPr lang="ro-RO"/>
              <a:pPr>
                <a:defRPr/>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10"/>
          </p:nvPr>
        </p:nvSpPr>
        <p:spPr/>
        <p:txBody>
          <a:bodyPr/>
          <a:lstStyle>
            <a:lvl1pPr>
              <a:defRPr/>
            </a:lvl1pPr>
          </a:lstStyle>
          <a:p>
            <a:pPr>
              <a:defRPr/>
            </a:pPr>
            <a:fld id="{D972541B-A1C1-46EA-BFEE-211E30D7BAFF}" type="datetimeFigureOut">
              <a:rPr lang="ro-RO"/>
              <a:pPr>
                <a:defRPr/>
              </a:pPr>
              <a:t>12.05.2022</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10B0CD50-FFF3-41F7-8709-C15F05981E0B}" type="slidenum">
              <a:rPr lang="ro-RO"/>
              <a:pPr>
                <a:defRPr/>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10"/>
          </p:nvPr>
        </p:nvSpPr>
        <p:spPr/>
        <p:txBody>
          <a:bodyPr/>
          <a:lstStyle>
            <a:lvl1pPr>
              <a:defRPr/>
            </a:lvl1pPr>
          </a:lstStyle>
          <a:p>
            <a:pPr>
              <a:defRPr/>
            </a:pPr>
            <a:fld id="{9CD0853B-1C7B-49C0-9BFB-3725C8EF0D98}" type="datetimeFigureOut">
              <a:rPr lang="ro-RO"/>
              <a:pPr>
                <a:defRPr/>
              </a:pPr>
              <a:t>12.05.2022</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EC99EB0A-5048-48D8-AC0A-EE049A86654D}" type="slidenum">
              <a:rPr lang="ro-RO"/>
              <a:pPr>
                <a:defRPr/>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10"/>
          </p:nvPr>
        </p:nvSpPr>
        <p:spPr/>
        <p:txBody>
          <a:bodyPr/>
          <a:lstStyle>
            <a:lvl1pPr>
              <a:defRPr/>
            </a:lvl1pPr>
          </a:lstStyle>
          <a:p>
            <a:pPr>
              <a:defRPr/>
            </a:pPr>
            <a:fld id="{E8782AB4-F2BB-44EC-B82B-3EBD04187F7A}" type="datetimeFigureOut">
              <a:rPr lang="ro-RO"/>
              <a:pPr>
                <a:defRPr/>
              </a:pPr>
              <a:t>12.05.2022</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0F57044B-8178-4976-8BA9-FC2BFEFC97D1}" type="slidenum">
              <a:rPr lang="ro-RO"/>
              <a:pPr>
                <a:defRPr/>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79D80455-5CE6-4AC1-88BD-8333149EF9AC}" type="datetimeFigureOut">
              <a:rPr lang="ro-RO"/>
              <a:pPr>
                <a:defRPr/>
              </a:pPr>
              <a:t>12.05.2022</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C1F3A912-52FD-456D-8A1C-D1DCDBCBEE74}" type="slidenum">
              <a:rPr lang="ro-RO"/>
              <a:pPr>
                <a:defRPr/>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3"/>
          <p:cNvSpPr>
            <a:spLocks noGrp="1"/>
          </p:cNvSpPr>
          <p:nvPr>
            <p:ph type="dt" sz="half" idx="10"/>
          </p:nvPr>
        </p:nvSpPr>
        <p:spPr/>
        <p:txBody>
          <a:bodyPr/>
          <a:lstStyle>
            <a:lvl1pPr>
              <a:defRPr/>
            </a:lvl1pPr>
          </a:lstStyle>
          <a:p>
            <a:pPr>
              <a:defRPr/>
            </a:pPr>
            <a:fld id="{28596456-6817-4AFF-85EC-9500A7C75AAA}" type="datetimeFigureOut">
              <a:rPr lang="ro-RO"/>
              <a:pPr>
                <a:defRPr/>
              </a:pPr>
              <a:t>12.05.2022</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7E0F51D2-7FE9-4C8E-BB32-536F2EEB6348}" type="slidenum">
              <a:rPr lang="ro-RO"/>
              <a:pPr>
                <a:defRPr/>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3"/>
          <p:cNvSpPr>
            <a:spLocks noGrp="1"/>
          </p:cNvSpPr>
          <p:nvPr>
            <p:ph type="dt" sz="half" idx="10"/>
          </p:nvPr>
        </p:nvSpPr>
        <p:spPr/>
        <p:txBody>
          <a:bodyPr/>
          <a:lstStyle>
            <a:lvl1pPr>
              <a:defRPr/>
            </a:lvl1pPr>
          </a:lstStyle>
          <a:p>
            <a:pPr>
              <a:defRPr/>
            </a:pPr>
            <a:fld id="{3A119FA4-F5D0-44B2-9D23-7D223ADF5661}" type="datetimeFigureOut">
              <a:rPr lang="ro-RO"/>
              <a:pPr>
                <a:defRPr/>
              </a:pPr>
              <a:t>12.05.2022</a:t>
            </a:fld>
            <a:endParaRPr lang="ro-RO"/>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p:txBody>
          <a:bodyPr/>
          <a:lstStyle>
            <a:lvl1pPr>
              <a:defRPr/>
            </a:lvl1pPr>
          </a:lstStyle>
          <a:p>
            <a:pPr>
              <a:defRPr/>
            </a:pPr>
            <a:fld id="{A89A5D1B-1467-49DD-9D72-690179A5BCA3}" type="slidenum">
              <a:rPr lang="ro-RO"/>
              <a:pPr>
                <a:defRPr/>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Date Placeholder 3"/>
          <p:cNvSpPr>
            <a:spLocks noGrp="1"/>
          </p:cNvSpPr>
          <p:nvPr>
            <p:ph type="dt" sz="half" idx="10"/>
          </p:nvPr>
        </p:nvSpPr>
        <p:spPr/>
        <p:txBody>
          <a:bodyPr/>
          <a:lstStyle>
            <a:lvl1pPr>
              <a:defRPr/>
            </a:lvl1pPr>
          </a:lstStyle>
          <a:p>
            <a:pPr>
              <a:defRPr/>
            </a:pPr>
            <a:fld id="{75B33203-BBB3-416E-815A-3531CB181416}" type="datetimeFigureOut">
              <a:rPr lang="ro-RO"/>
              <a:pPr>
                <a:defRPr/>
              </a:pPr>
              <a:t>12.05.2022</a:t>
            </a:fld>
            <a:endParaRPr lang="ro-RO"/>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p:txBody>
          <a:bodyPr/>
          <a:lstStyle>
            <a:lvl1pPr>
              <a:defRPr/>
            </a:lvl1pPr>
          </a:lstStyle>
          <a:p>
            <a:pPr>
              <a:defRPr/>
            </a:pPr>
            <a:fld id="{AEC873FF-1BFB-4456-97C0-888CE2C627D8}" type="slidenum">
              <a:rPr lang="ro-RO"/>
              <a:pPr>
                <a:defRPr/>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8C75F22-41FD-4D1E-A802-B5E5FF767D0C}" type="datetimeFigureOut">
              <a:rPr lang="ro-RO"/>
              <a:pPr>
                <a:defRPr/>
              </a:pPr>
              <a:t>12.05.2022</a:t>
            </a:fld>
            <a:endParaRPr lang="ro-RO"/>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p:txBody>
          <a:bodyPr/>
          <a:lstStyle>
            <a:lvl1pPr>
              <a:defRPr/>
            </a:lvl1pPr>
          </a:lstStyle>
          <a:p>
            <a:pPr>
              <a:defRPr/>
            </a:pPr>
            <a:fld id="{45A8D2A1-5F3F-44AC-9D51-EE6A10A5A703}" type="slidenum">
              <a:rPr lang="ro-RO"/>
              <a:pPr>
                <a:defRPr/>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018B5E3-DCD7-4EB5-AD86-4CAE03D0B58B}" type="datetimeFigureOut">
              <a:rPr lang="ro-RO"/>
              <a:pPr>
                <a:defRPr/>
              </a:pPr>
              <a:t>12.05.2022</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F45F5141-7B2C-4F4C-B04F-4E89A247E6AA}" type="slidenum">
              <a:rPr lang="ro-RO"/>
              <a:pPr>
                <a:defRPr/>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B1BA0C8-EE00-46B0-AD85-C84548F328AA}" type="datetimeFigureOut">
              <a:rPr lang="ro-RO"/>
              <a:pPr>
                <a:defRPr/>
              </a:pPr>
              <a:t>12.05.2022</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A56AD58F-93BC-4373-951F-BF03F55581B2}" type="slidenum">
              <a:rPr lang="ro-RO"/>
              <a:pPr>
                <a:defRPr/>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ro-RO"/>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6940227-7717-4B19-A6DD-41A415EC38AA}" type="datetimeFigureOut">
              <a:rPr lang="ro-RO"/>
              <a:pPr>
                <a:defRPr/>
              </a:pPr>
              <a:t>12.05.2022</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B0E0737-1AF9-4A96-8B26-4AB66E2410AE}" type="slidenum">
              <a:rPr lang="ro-RO"/>
              <a:pPr>
                <a:defRPr/>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ro-RO" sz="1400" b="1" dirty="0">
                <a:solidFill>
                  <a:srgbClr val="000000"/>
                </a:solidFill>
                <a:latin typeface="Arial" charset="0"/>
              </a:rPr>
              <a:t>APELE</a:t>
            </a:r>
            <a:endParaRPr lang="it-IT" sz="1400" b="1" dirty="0">
              <a:solidFill>
                <a:srgbClr val="000000"/>
              </a:solidFill>
              <a:latin typeface="Arial" charset="0"/>
            </a:endParaRPr>
          </a:p>
        </p:txBody>
      </p:sp>
      <p:sp>
        <p:nvSpPr>
          <p:cNvPr id="2051" name="Subtitle 2"/>
          <p:cNvSpPr>
            <a:spLocks noGrp="1"/>
          </p:cNvSpPr>
          <p:nvPr>
            <p:ph type="subTitle" idx="1"/>
          </p:nvPr>
        </p:nvSpPr>
        <p:spPr>
          <a:xfrm>
            <a:off x="928662" y="3886200"/>
            <a:ext cx="6843738" cy="685800"/>
          </a:xfrm>
        </p:spPr>
        <p:txBody>
          <a:bodyPr/>
          <a:lstStyle/>
          <a:p>
            <a:pPr algn="just" eaLnBrk="1" hangingPunct="1"/>
            <a:r>
              <a:rPr lang="vi-VN" sz="1000" dirty="0">
                <a:solidFill>
                  <a:schemeClr val="tx1"/>
                </a:solidFill>
                <a:cs typeface="Arial" panose="020B0604020202020204" pitchFamily="34" charset="0"/>
              </a:rPr>
              <a:t>(Adaptat după </a:t>
            </a:r>
            <a:r>
              <a:rPr lang="vi-VN" sz="1000" i="1" dirty="0">
                <a:solidFill>
                  <a:schemeClr val="tx1"/>
                </a:solidFill>
                <a:cs typeface="Arial" panose="020B0604020202020204" pitchFamily="34" charset="0"/>
              </a:rPr>
              <a:t>Manualul de Geografie, clasa a VIII-a</a:t>
            </a:r>
            <a:r>
              <a:rPr lang="vi-VN" sz="1000" dirty="0">
                <a:solidFill>
                  <a:schemeClr val="tx1"/>
                </a:solidFill>
                <a:cs typeface="Arial" panose="020B0604020202020204" pitchFamily="34" charset="0"/>
              </a:rPr>
              <a:t>, Ioan Mărculeț, Manuela Popescu, Marius Lungu, Cătălina Mărculeț)</a:t>
            </a:r>
            <a:endParaRPr lang="ro-RO" sz="1000" dirty="0">
              <a:solidFill>
                <a:schemeClr val="tx1"/>
              </a:solidFill>
              <a:latin typeface="Arial" charset="0"/>
            </a:endParaRPr>
          </a:p>
        </p:txBody>
      </p:sp>
      <p:sp>
        <p:nvSpPr>
          <p:cNvPr id="2052" name="Rectangle 1"/>
          <p:cNvSpPr>
            <a:spLocks noChangeArrowheads="1"/>
          </p:cNvSpPr>
          <p:nvPr/>
        </p:nvSpPr>
        <p:spPr bwMode="auto">
          <a:xfrm>
            <a:off x="214313" y="571500"/>
            <a:ext cx="8605837" cy="400050"/>
          </a:xfrm>
          <a:prstGeom prst="rect">
            <a:avLst/>
          </a:prstGeom>
          <a:noFill/>
          <a:ln w="9525">
            <a:noFill/>
            <a:miter lim="800000"/>
            <a:headEnd/>
            <a:tailEnd/>
          </a:ln>
        </p:spPr>
        <p:txBody>
          <a:bodyPr anchor="ctr">
            <a:spAutoFit/>
          </a:bodyPr>
          <a:lstStyle/>
          <a:p>
            <a:r>
              <a:rPr lang="ro-RO" sz="1000" dirty="0"/>
              <a:t>Examenul național de bacalaureat 20</a:t>
            </a:r>
            <a:r>
              <a:rPr lang="en-US" sz="1000" dirty="0"/>
              <a:t>2</a:t>
            </a:r>
            <a:r>
              <a:rPr lang="ro-RO" sz="1000" dirty="0"/>
              <a:t>2</a:t>
            </a:r>
          </a:p>
          <a:p>
            <a:pPr eaLnBrk="0" hangingPunct="0"/>
            <a:r>
              <a:rPr lang="ro-RO" sz="1000" dirty="0"/>
              <a:t>Proba de evaluare a competențelor digitale  - document de lucru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4"/>
          <p:cNvSpPr>
            <a:spLocks noGrp="1"/>
          </p:cNvSpPr>
          <p:nvPr>
            <p:ph sz="half" idx="1"/>
          </p:nvPr>
        </p:nvSpPr>
        <p:spPr>
          <a:xfrm>
            <a:off x="468313" y="908050"/>
            <a:ext cx="4391025" cy="4949825"/>
          </a:xfrm>
        </p:spPr>
        <p:txBody>
          <a:bodyPr/>
          <a:lstStyle/>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Dunărea este al doilea fluviu ca lungime </a:t>
            </a:r>
            <a:r>
              <a:rPr lang="ro-RO" sz="1200" dirty="0" err="1">
                <a:solidFill>
                  <a:srgbClr val="000000"/>
                </a:solidFill>
                <a:latin typeface="Arial" panose="020B0604020202020204" pitchFamily="34" charset="0"/>
                <a:ea typeface="Calibri" pitchFamily="34" charset="0"/>
                <a:cs typeface="Arial" panose="020B0604020202020204" pitchFamily="34" charset="0"/>
              </a:rPr>
              <a:t>şi</a:t>
            </a:r>
            <a:r>
              <a:rPr lang="ro-RO" sz="1200" dirty="0">
                <a:solidFill>
                  <a:srgbClr val="000000"/>
                </a:solidFill>
                <a:latin typeface="Arial" panose="020B0604020202020204" pitchFamily="34" charset="0"/>
                <a:ea typeface="Calibri" pitchFamily="34" charset="0"/>
                <a:cs typeface="Arial" panose="020B0604020202020204" pitchFamily="34" charset="0"/>
              </a:rPr>
              <a:t> </a:t>
            </a:r>
            <a:r>
              <a:rPr lang="ro-RO" sz="1200" dirty="0" err="1">
                <a:solidFill>
                  <a:srgbClr val="000000"/>
                </a:solidFill>
                <a:latin typeface="Arial" panose="020B0604020202020204" pitchFamily="34" charset="0"/>
                <a:ea typeface="Calibri" pitchFamily="34" charset="0"/>
                <a:cs typeface="Arial" panose="020B0604020202020204" pitchFamily="34" charset="0"/>
              </a:rPr>
              <a:t>suprafaţă</a:t>
            </a:r>
            <a:r>
              <a:rPr lang="ro-RO" sz="1200" dirty="0">
                <a:solidFill>
                  <a:srgbClr val="000000"/>
                </a:solidFill>
                <a:latin typeface="Arial" panose="020B0604020202020204" pitchFamily="34" charset="0"/>
                <a:ea typeface="Calibri" pitchFamily="34" charset="0"/>
                <a:cs typeface="Arial" panose="020B0604020202020204" pitchFamily="34" charset="0"/>
              </a:rPr>
              <a:t> a bazinului hidrografic din Europa, după Volga. </a:t>
            </a:r>
            <a:r>
              <a:rPr lang="ro-RO" sz="1200" dirty="0" err="1">
                <a:solidFill>
                  <a:srgbClr val="000000"/>
                </a:solidFill>
                <a:latin typeface="Arial" panose="020B0604020202020204" pitchFamily="34" charset="0"/>
                <a:ea typeface="Calibri" pitchFamily="34" charset="0"/>
                <a:cs typeface="Arial" panose="020B0604020202020204" pitchFamily="34" charset="0"/>
              </a:rPr>
              <a:t>Izvorăşte</a:t>
            </a:r>
            <a:r>
              <a:rPr lang="ro-RO" sz="1200" dirty="0">
                <a:solidFill>
                  <a:srgbClr val="000000"/>
                </a:solidFill>
                <a:latin typeface="Arial" panose="020B0604020202020204" pitchFamily="34" charset="0"/>
                <a:ea typeface="Calibri" pitchFamily="34" charset="0"/>
                <a:cs typeface="Arial" panose="020B0604020202020204" pitchFamily="34" charset="0"/>
              </a:rPr>
              <a:t> din sud-vestul Germaniei, din munții Pădurea Neagră, de la altitudinea de circa 1000 m. Străbate zece țări și patru capitale, vărsându-se în Marea Neagră printr-o deltă, pe teritoriul României și al Ucrainei. Cursul ei se împarte în trei sectoare importante. ● cursul superior (Dunărea alpină) de la izvor până la Viena; ● cursul mijlociu (Dunărea panonică) de la Viena (Poarta Devin) și până la Baziaș, și ● cursul inferior (Dunărea pontică sau sectorul românesc al Dunării), de la Baziaș până la vărsarea în Marea Neagră (Sulina).</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Pentru România Dunărea reprezintă o adevărată emblemă națională. [...]</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Dunărea se numea Danubius la romani și Istros la greci.</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Bazinul Dunării ocupă circa 8% din continentul european.</a:t>
            </a:r>
          </a:p>
          <a:p>
            <a:pPr marL="0" indent="542925" algn="just">
              <a:buNone/>
            </a:pPr>
            <a:r>
              <a:rPr lang="ro-RO" sz="1200" dirty="0">
                <a:solidFill>
                  <a:srgbClr val="000000"/>
                </a:solidFill>
                <a:latin typeface="Arial" panose="020B0604020202020204" pitchFamily="34" charset="0"/>
                <a:ea typeface="Calibri" pitchFamily="34" charset="0"/>
                <a:cs typeface="Arial" panose="020B0604020202020204" pitchFamily="34" charset="0"/>
              </a:rPr>
              <a:t>Afluenții principali ai Dunării sunt: </a:t>
            </a:r>
            <a:r>
              <a:rPr lang="ro-RO" sz="1200" dirty="0" err="1">
                <a:solidFill>
                  <a:srgbClr val="000000"/>
                </a:solidFill>
                <a:latin typeface="Arial" panose="020B0604020202020204" pitchFamily="34" charset="0"/>
                <a:ea typeface="Calibri" pitchFamily="34" charset="0"/>
                <a:cs typeface="Arial" panose="020B0604020202020204" pitchFamily="34" charset="0"/>
              </a:rPr>
              <a:t>Isar</a:t>
            </a:r>
            <a:r>
              <a:rPr lang="ro-RO" sz="1200" dirty="0">
                <a:solidFill>
                  <a:srgbClr val="000000"/>
                </a:solidFill>
                <a:latin typeface="Arial" panose="020B0604020202020204" pitchFamily="34" charset="0"/>
                <a:ea typeface="Calibri" pitchFamily="34" charset="0"/>
                <a:cs typeface="Arial" panose="020B0604020202020204" pitchFamily="34" charset="0"/>
              </a:rPr>
              <a:t>, </a:t>
            </a:r>
            <a:r>
              <a:rPr lang="ro-RO" sz="1200" dirty="0" err="1">
                <a:solidFill>
                  <a:srgbClr val="000000"/>
                </a:solidFill>
                <a:latin typeface="Arial" panose="020B0604020202020204" pitchFamily="34" charset="0"/>
                <a:ea typeface="Calibri" pitchFamily="34" charset="0"/>
                <a:cs typeface="Arial" panose="020B0604020202020204" pitchFamily="34" charset="0"/>
              </a:rPr>
              <a:t>Inn</a:t>
            </a:r>
            <a:r>
              <a:rPr lang="ro-RO" sz="1200" dirty="0">
                <a:solidFill>
                  <a:srgbClr val="000000"/>
                </a:solidFill>
                <a:latin typeface="Arial" panose="020B0604020202020204" pitchFamily="34" charset="0"/>
                <a:ea typeface="Calibri" pitchFamily="34" charset="0"/>
                <a:cs typeface="Arial" panose="020B0604020202020204" pitchFamily="34" charset="0"/>
              </a:rPr>
              <a:t>, Drava, Sava, Morava, Tisa, Olt, Argeș, Siret și Prut.</a:t>
            </a:r>
          </a:p>
        </p:txBody>
      </p:sp>
      <p:sp>
        <p:nvSpPr>
          <p:cNvPr id="3075" name="Text Box 5"/>
          <p:cNvSpPr txBox="1">
            <a:spLocks noChangeArrowheads="1"/>
          </p:cNvSpPr>
          <p:nvPr/>
        </p:nvSpPr>
        <p:spPr bwMode="auto">
          <a:xfrm>
            <a:off x="539750" y="260350"/>
            <a:ext cx="8353425" cy="400110"/>
          </a:xfrm>
          <a:prstGeom prst="rect">
            <a:avLst/>
          </a:prstGeom>
          <a:noFill/>
          <a:ln w="9525">
            <a:noFill/>
            <a:miter lim="800000"/>
            <a:headEnd/>
            <a:tailEnd/>
          </a:ln>
        </p:spPr>
        <p:txBody>
          <a:bodyPr>
            <a:spAutoFit/>
          </a:bodyPr>
          <a:lstStyle/>
          <a:p>
            <a:r>
              <a:rPr lang="ro-RO" sz="1000" dirty="0"/>
              <a:t>Examenul național de bacalaureat 20</a:t>
            </a:r>
            <a:r>
              <a:rPr lang="en-US" sz="1000" dirty="0"/>
              <a:t>2</a:t>
            </a:r>
            <a:r>
              <a:rPr lang="ro-RO" sz="1000" dirty="0"/>
              <a:t>2 </a:t>
            </a:r>
          </a:p>
          <a:p>
            <a:r>
              <a:rPr lang="ro-RO" sz="1000" dirty="0"/>
              <a:t>Proba de evaluare a competențelor digitale  - document de lucru</a:t>
            </a:r>
            <a:endParaRPr lang="en-GB" sz="1000" dirty="0"/>
          </a:p>
        </p:txBody>
      </p:sp>
      <p:pic>
        <p:nvPicPr>
          <p:cNvPr id="5" name="Imagine 2"/>
          <p:cNvPicPr/>
          <p:nvPr/>
        </p:nvPicPr>
        <p:blipFill>
          <a:blip r:embed="rId2">
            <a:extLst>
              <a:ext uri="{28A0092B-C50C-407E-A947-70E740481C1C}">
                <a14:useLocalDpi xmlns:a14="http://schemas.microsoft.com/office/drawing/2010/main" val="0"/>
              </a:ext>
            </a:extLst>
          </a:blip>
          <a:stretch>
            <a:fillRect/>
          </a:stretch>
        </p:blipFill>
        <p:spPr bwMode="auto">
          <a:xfrm>
            <a:off x="5143504" y="1142984"/>
            <a:ext cx="3600450" cy="360045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68313" y="1125538"/>
            <a:ext cx="8229600" cy="5268912"/>
          </a:xfrm>
        </p:spPr>
        <p:txBody>
          <a:bodyPr/>
          <a:lstStyle/>
          <a:p>
            <a:pPr marL="0" lvl="1" indent="538163" algn="just" eaLnBrk="1" hangingPunct="1">
              <a:spcBef>
                <a:spcPct val="0"/>
              </a:spcBef>
              <a:buFont typeface="+mj-lt"/>
              <a:buAutoNum type="arabicPeriod"/>
            </a:pPr>
            <a:r>
              <a:rPr lang="ro-RO" sz="1200" dirty="0">
                <a:latin typeface="Arial" pitchFamily="34" charset="0"/>
                <a:cs typeface="Arial" pitchFamily="34" charset="0"/>
              </a:rPr>
              <a:t>Lacurile de munte: </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lacuri de baraj natural – Lacul </a:t>
            </a:r>
            <a:r>
              <a:rPr lang="ro-RO" sz="1200" dirty="0" err="1">
                <a:latin typeface="Arial" pitchFamily="34" charset="0"/>
                <a:cs typeface="Arial" pitchFamily="34" charset="0"/>
              </a:rPr>
              <a:t>Roşu</a:t>
            </a:r>
            <a:r>
              <a:rPr lang="ro-RO" sz="1200" dirty="0">
                <a:latin typeface="Arial" pitchFamily="34" charset="0"/>
                <a:cs typeface="Arial" pitchFamily="34" charset="0"/>
              </a:rPr>
              <a:t>, pe râul Bicaz; </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lacuri de crater vulcanic – Lacul Sfânta Ana, din Carpații Orientali; </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lacuri glaciare, formate în munții înalți: Lacul Bucura, din Munții Retezat (10 ha, cel mai întins lac glaciar din țară), Zănoaga, tot din Munții Retezat, cel mai adânc dintre lacurile glaciare (29 m), Lacul Bâlea, din Munții Făgărașului, Lacul Lala, din Munții Rodnei; [...]</a:t>
            </a:r>
          </a:p>
          <a:p>
            <a:pPr marL="0" lvl="1" indent="538163" algn="just" eaLnBrk="1" hangingPunct="1">
              <a:spcBef>
                <a:spcPct val="0"/>
              </a:spcBef>
              <a:buFont typeface="+mj-lt"/>
              <a:buAutoNum type="arabicPeriod"/>
            </a:pPr>
            <a:r>
              <a:rPr lang="ro-RO" sz="1200">
                <a:latin typeface="Arial" pitchFamily="34" charset="0"/>
                <a:cs typeface="Arial" pitchFamily="34" charset="0"/>
              </a:rPr>
              <a:t>Lacurile de câmpie: </a:t>
            </a:r>
          </a:p>
          <a:p>
            <a:pPr marL="400050" lvl="2" indent="538163" algn="just" eaLnBrk="1" hangingPunct="1">
              <a:spcBef>
                <a:spcPct val="0"/>
              </a:spcBef>
              <a:buFont typeface="+mj-lt"/>
              <a:buAutoNum type="alphaLcParenR"/>
            </a:pPr>
            <a:r>
              <a:rPr lang="ro-RO" sz="1200">
                <a:latin typeface="Arial" pitchFamily="34" charset="0"/>
                <a:cs typeface="Arial" pitchFamily="34" charset="0"/>
              </a:rPr>
              <a:t>lacuri </a:t>
            </a:r>
            <a:r>
              <a:rPr lang="ro-RO" sz="1200" dirty="0">
                <a:latin typeface="Arial" pitchFamily="34" charset="0"/>
                <a:cs typeface="Arial" pitchFamily="34" charset="0"/>
              </a:rPr>
              <a:t>de crov, în Câmpia Română (Lacul Ianca) și Câmpia Banatului; </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limanuri fluviatile, formate prin bararea unor râuri mai mici la con fluența cu râuri mai mari, în lunca Ialomiței (Lacul Snagov), Buzăului ș.a.; </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iazuri </a:t>
            </a:r>
            <a:r>
              <a:rPr lang="ro-RO" sz="1200" dirty="0" err="1">
                <a:latin typeface="Arial" pitchFamily="34" charset="0"/>
                <a:cs typeface="Arial" pitchFamily="34" charset="0"/>
              </a:rPr>
              <a:t>şi</a:t>
            </a:r>
            <a:r>
              <a:rPr lang="ro-RO" sz="1200" dirty="0">
                <a:latin typeface="Arial" pitchFamily="34" charset="0"/>
                <a:cs typeface="Arial" pitchFamily="34" charset="0"/>
              </a:rPr>
              <a:t> </a:t>
            </a:r>
            <a:r>
              <a:rPr lang="ro-RO" sz="1200" dirty="0" err="1">
                <a:latin typeface="Arial" pitchFamily="34" charset="0"/>
                <a:cs typeface="Arial" pitchFamily="34" charset="0"/>
              </a:rPr>
              <a:t>heleşteie</a:t>
            </a:r>
            <a:r>
              <a:rPr lang="ro-RO" sz="1200" dirty="0">
                <a:latin typeface="Arial" pitchFamily="34" charset="0"/>
                <a:cs typeface="Arial" pitchFamily="34" charset="0"/>
              </a:rPr>
              <a:t>;  [...]</a:t>
            </a:r>
          </a:p>
          <a:p>
            <a:pPr marL="0" lvl="1" indent="538163" algn="just" eaLnBrk="1" hangingPunct="1">
              <a:spcBef>
                <a:spcPct val="0"/>
              </a:spcBef>
              <a:buFont typeface="+mj-lt"/>
              <a:buAutoNum type="arabicPeriod"/>
            </a:pPr>
            <a:r>
              <a:rPr lang="ro-RO" sz="1200" dirty="0">
                <a:latin typeface="Arial" pitchFamily="34" charset="0"/>
                <a:cs typeface="Arial" pitchFamily="34" charset="0"/>
              </a:rPr>
              <a:t>Lacurile din Delta Dunării și de pe litoralul Mării Negre: </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lagune, formate prin închiderea unui golf cu un cordon de nisip (perisip) – Complexul lagunar Razim-Sinoie și Laguna Siutghiol (Mamaia); </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limanuri </a:t>
            </a:r>
            <a:r>
              <a:rPr lang="ro-RO" sz="1200" dirty="0" err="1">
                <a:latin typeface="Arial" pitchFamily="34" charset="0"/>
                <a:cs typeface="Arial" pitchFamily="34" charset="0"/>
              </a:rPr>
              <a:t>fluviomaritime</a:t>
            </a:r>
            <a:r>
              <a:rPr lang="ro-RO" sz="1200" dirty="0">
                <a:latin typeface="Arial" pitchFamily="34" charset="0"/>
                <a:cs typeface="Arial" pitchFamily="34" charset="0"/>
              </a:rPr>
              <a:t>, formate prin bararea gurii de vărsare a unui râu în mare: </a:t>
            </a:r>
            <a:r>
              <a:rPr lang="ro-RO" sz="1200" dirty="0" err="1">
                <a:latin typeface="Arial" pitchFamily="34" charset="0"/>
                <a:cs typeface="Arial" pitchFamily="34" charset="0"/>
              </a:rPr>
              <a:t>Taşaul</a:t>
            </a:r>
            <a:r>
              <a:rPr lang="ro-RO" sz="1200" dirty="0">
                <a:latin typeface="Arial" pitchFamily="34" charset="0"/>
                <a:cs typeface="Arial" pitchFamily="34" charset="0"/>
              </a:rPr>
              <a:t>, Techirghiol, Mangalia ș.a.); </a:t>
            </a:r>
          </a:p>
          <a:p>
            <a:pPr marL="400050" lvl="2" indent="538163" algn="just" eaLnBrk="1" hangingPunct="1">
              <a:spcBef>
                <a:spcPct val="0"/>
              </a:spcBef>
              <a:buFont typeface="+mj-lt"/>
              <a:buAutoNum type="alphaLcParenR"/>
            </a:pPr>
            <a:r>
              <a:rPr lang="ro-RO" sz="1200" dirty="0">
                <a:latin typeface="Arial" pitchFamily="34" charset="0"/>
                <a:cs typeface="Arial" pitchFamily="34" charset="0"/>
              </a:rPr>
              <a:t>lacuri din deltă (Gorgova, Merhei, Fortuna ș.a.).</a:t>
            </a:r>
          </a:p>
        </p:txBody>
      </p:sp>
      <p:sp>
        <p:nvSpPr>
          <p:cNvPr id="4099" name="Rectangle 4"/>
          <p:cNvSpPr>
            <a:spLocks noChangeArrowheads="1"/>
          </p:cNvSpPr>
          <p:nvPr/>
        </p:nvSpPr>
        <p:spPr bwMode="auto">
          <a:xfrm>
            <a:off x="539750" y="260350"/>
            <a:ext cx="7848600" cy="400110"/>
          </a:xfrm>
          <a:prstGeom prst="rect">
            <a:avLst/>
          </a:prstGeom>
          <a:noFill/>
          <a:ln w="9525">
            <a:noFill/>
            <a:miter lim="800000"/>
            <a:headEnd/>
            <a:tailEnd/>
          </a:ln>
        </p:spPr>
        <p:txBody>
          <a:bodyPr>
            <a:spAutoFit/>
          </a:bodyPr>
          <a:lstStyle/>
          <a:p>
            <a:r>
              <a:rPr lang="ro-RO" sz="1000" dirty="0"/>
              <a:t>Examenul național de bacalaureat 20</a:t>
            </a:r>
            <a:r>
              <a:rPr lang="en-US" sz="1000" dirty="0"/>
              <a:t>2</a:t>
            </a:r>
            <a:r>
              <a:rPr lang="ro-RO" sz="1000" dirty="0"/>
              <a:t>2 </a:t>
            </a:r>
          </a:p>
          <a:p>
            <a:r>
              <a:rPr lang="ro-RO" sz="1000" dirty="0"/>
              <a:t>Proba de evaluare a competențelor digitale  - document de lucru</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TotalTime>
  <Words>470</Words>
  <Application>Microsoft Office PowerPoint</Application>
  <PresentationFormat>On-screen Show (4:3)</PresentationFormat>
  <Paragraphs>25</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Office Theme</vt:lpstr>
      <vt:lpstr>APELE</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CNEE</dc:creator>
  <cp:lastModifiedBy>Definitivat</cp:lastModifiedBy>
  <cp:revision>74</cp:revision>
  <dcterms:created xsi:type="dcterms:W3CDTF">2010-01-11T15:51:42Z</dcterms:created>
  <dcterms:modified xsi:type="dcterms:W3CDTF">2022-05-12T10:44:28Z</dcterms:modified>
</cp:coreProperties>
</file>