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9144000" cy="6858000" type="screen4x3"/>
  <p:notesSz cx="6858000" cy="9144000"/>
  <p:defaultTextStyle>
    <a:defPPr>
      <a:defRPr lang="ro-RO"/>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1" d="100"/>
          <a:sy n="111" d="100"/>
        </p:scale>
        <p:origin x="-1662"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ro-RO"/>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ro-RO"/>
          </a:p>
        </p:txBody>
      </p:sp>
      <p:sp>
        <p:nvSpPr>
          <p:cNvPr id="4" name="Date Placeholder 3"/>
          <p:cNvSpPr>
            <a:spLocks noGrp="1"/>
          </p:cNvSpPr>
          <p:nvPr>
            <p:ph type="dt" sz="half" idx="10"/>
          </p:nvPr>
        </p:nvSpPr>
        <p:spPr/>
        <p:txBody>
          <a:bodyPr/>
          <a:lstStyle>
            <a:lvl1pPr>
              <a:defRPr/>
            </a:lvl1pPr>
          </a:lstStyle>
          <a:p>
            <a:pPr>
              <a:defRPr/>
            </a:pPr>
            <a:fld id="{C0D29890-6DC3-48B0-9070-1022838139B6}" type="datetimeFigureOut">
              <a:rPr lang="ro-RO"/>
              <a:pPr>
                <a:defRPr/>
              </a:pPr>
              <a:t>10.06.2019</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D1DFE6CC-D951-47AC-A77E-FB10ECD253BE}" type="slidenum">
              <a:rPr lang="ro-RO"/>
              <a:pPr>
                <a:defRPr/>
              </a:pPr>
              <a:t>‹#›</a:t>
            </a:fld>
            <a:endParaRPr lang="ro-R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pPr>
              <a:defRPr/>
            </a:pPr>
            <a:fld id="{D972541B-A1C1-46EA-BFEE-211E30D7BAFF}" type="datetimeFigureOut">
              <a:rPr lang="ro-RO"/>
              <a:pPr>
                <a:defRPr/>
              </a:pPr>
              <a:t>10.06.2019</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10B0CD50-FFF3-41F7-8709-C15F05981E0B}" type="slidenum">
              <a:rPr lang="ro-RO"/>
              <a:pPr>
                <a:defRPr/>
              </a:pPr>
              <a:t>‹#›</a:t>
            </a:fld>
            <a:endParaRPr lang="ro-R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ro-RO"/>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pPr>
              <a:defRPr/>
            </a:pPr>
            <a:fld id="{9CD0853B-1C7B-49C0-9BFB-3725C8EF0D98}" type="datetimeFigureOut">
              <a:rPr lang="ro-RO"/>
              <a:pPr>
                <a:defRPr/>
              </a:pPr>
              <a:t>10.06.2019</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EC99EB0A-5048-48D8-AC0A-EE049A86654D}" type="slidenum">
              <a:rPr lang="ro-RO"/>
              <a:pPr>
                <a:defRPr/>
              </a:pPr>
              <a:t>‹#›</a:t>
            </a:fld>
            <a:endParaRPr lang="ro-R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Date Placeholder 3"/>
          <p:cNvSpPr>
            <a:spLocks noGrp="1"/>
          </p:cNvSpPr>
          <p:nvPr>
            <p:ph type="dt" sz="half" idx="10"/>
          </p:nvPr>
        </p:nvSpPr>
        <p:spPr/>
        <p:txBody>
          <a:bodyPr/>
          <a:lstStyle>
            <a:lvl1pPr>
              <a:defRPr/>
            </a:lvl1pPr>
          </a:lstStyle>
          <a:p>
            <a:pPr>
              <a:defRPr/>
            </a:pPr>
            <a:fld id="{E8782AB4-F2BB-44EC-B82B-3EBD04187F7A}" type="datetimeFigureOut">
              <a:rPr lang="ro-RO"/>
              <a:pPr>
                <a:defRPr/>
              </a:pPr>
              <a:t>10.06.2019</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0F57044B-8178-4976-8BA9-FC2BFEFC97D1}" type="slidenum">
              <a:rPr lang="ro-RO"/>
              <a:pPr>
                <a:defRPr/>
              </a:pPr>
              <a:t>‹#›</a:t>
            </a:fld>
            <a:endParaRPr lang="ro-R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ro-RO"/>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9D80455-5CE6-4AC1-88BD-8333149EF9AC}" type="datetimeFigureOut">
              <a:rPr lang="ro-RO"/>
              <a:pPr>
                <a:defRPr/>
              </a:pPr>
              <a:t>10.06.2019</a:t>
            </a:fld>
            <a:endParaRPr lang="ro-RO"/>
          </a:p>
        </p:txBody>
      </p:sp>
      <p:sp>
        <p:nvSpPr>
          <p:cNvPr id="5" name="Footer Placeholder 4"/>
          <p:cNvSpPr>
            <a:spLocks noGrp="1"/>
          </p:cNvSpPr>
          <p:nvPr>
            <p:ph type="ftr" sz="quarter" idx="11"/>
          </p:nvPr>
        </p:nvSpPr>
        <p:spPr/>
        <p:txBody>
          <a:bodyPr/>
          <a:lstStyle>
            <a:lvl1pPr>
              <a:defRPr/>
            </a:lvl1pPr>
          </a:lstStyle>
          <a:p>
            <a:pPr>
              <a:defRPr/>
            </a:pPr>
            <a:endParaRPr lang="ro-RO"/>
          </a:p>
        </p:txBody>
      </p:sp>
      <p:sp>
        <p:nvSpPr>
          <p:cNvPr id="6" name="Slide Number Placeholder 5"/>
          <p:cNvSpPr>
            <a:spLocks noGrp="1"/>
          </p:cNvSpPr>
          <p:nvPr>
            <p:ph type="sldNum" sz="quarter" idx="12"/>
          </p:nvPr>
        </p:nvSpPr>
        <p:spPr/>
        <p:txBody>
          <a:bodyPr/>
          <a:lstStyle>
            <a:lvl1pPr>
              <a:defRPr/>
            </a:lvl1pPr>
          </a:lstStyle>
          <a:p>
            <a:pPr>
              <a:defRPr/>
            </a:pPr>
            <a:fld id="{C1F3A912-52FD-456D-8A1C-D1DCDBCBEE74}" type="slidenum">
              <a:rPr lang="ro-RO"/>
              <a:pPr>
                <a:defRPr/>
              </a:pPr>
              <a:t>‹#›</a:t>
            </a:fld>
            <a:endParaRPr lang="ro-RO"/>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Date Placeholder 3"/>
          <p:cNvSpPr>
            <a:spLocks noGrp="1"/>
          </p:cNvSpPr>
          <p:nvPr>
            <p:ph type="dt" sz="half" idx="10"/>
          </p:nvPr>
        </p:nvSpPr>
        <p:spPr/>
        <p:txBody>
          <a:bodyPr/>
          <a:lstStyle>
            <a:lvl1pPr>
              <a:defRPr/>
            </a:lvl1pPr>
          </a:lstStyle>
          <a:p>
            <a:pPr>
              <a:defRPr/>
            </a:pPr>
            <a:fld id="{28596456-6817-4AFF-85EC-9500A7C75AAA}" type="datetimeFigureOut">
              <a:rPr lang="ro-RO"/>
              <a:pPr>
                <a:defRPr/>
              </a:pPr>
              <a:t>10.06.2019</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7E0F51D2-7FE9-4C8E-BB32-536F2EEB6348}" type="slidenum">
              <a:rPr lang="ro-RO"/>
              <a:pPr>
                <a:defRPr/>
              </a:pPr>
              <a:t>‹#›</a:t>
            </a:fld>
            <a:endParaRPr lang="ro-R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ro-RO"/>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7" name="Date Placeholder 3"/>
          <p:cNvSpPr>
            <a:spLocks noGrp="1"/>
          </p:cNvSpPr>
          <p:nvPr>
            <p:ph type="dt" sz="half" idx="10"/>
          </p:nvPr>
        </p:nvSpPr>
        <p:spPr/>
        <p:txBody>
          <a:bodyPr/>
          <a:lstStyle>
            <a:lvl1pPr>
              <a:defRPr/>
            </a:lvl1pPr>
          </a:lstStyle>
          <a:p>
            <a:pPr>
              <a:defRPr/>
            </a:pPr>
            <a:fld id="{3A119FA4-F5D0-44B2-9D23-7D223ADF5661}" type="datetimeFigureOut">
              <a:rPr lang="ro-RO"/>
              <a:pPr>
                <a:defRPr/>
              </a:pPr>
              <a:t>10.06.2019</a:t>
            </a:fld>
            <a:endParaRPr lang="ro-RO"/>
          </a:p>
        </p:txBody>
      </p:sp>
      <p:sp>
        <p:nvSpPr>
          <p:cNvPr id="8" name="Footer Placeholder 4"/>
          <p:cNvSpPr>
            <a:spLocks noGrp="1"/>
          </p:cNvSpPr>
          <p:nvPr>
            <p:ph type="ftr" sz="quarter" idx="11"/>
          </p:nvPr>
        </p:nvSpPr>
        <p:spPr/>
        <p:txBody>
          <a:bodyPr/>
          <a:lstStyle>
            <a:lvl1pPr>
              <a:defRPr/>
            </a:lvl1pPr>
          </a:lstStyle>
          <a:p>
            <a:pPr>
              <a:defRPr/>
            </a:pPr>
            <a:endParaRPr lang="ro-RO"/>
          </a:p>
        </p:txBody>
      </p:sp>
      <p:sp>
        <p:nvSpPr>
          <p:cNvPr id="9" name="Slide Number Placeholder 5"/>
          <p:cNvSpPr>
            <a:spLocks noGrp="1"/>
          </p:cNvSpPr>
          <p:nvPr>
            <p:ph type="sldNum" sz="quarter" idx="12"/>
          </p:nvPr>
        </p:nvSpPr>
        <p:spPr/>
        <p:txBody>
          <a:bodyPr/>
          <a:lstStyle>
            <a:lvl1pPr>
              <a:defRPr/>
            </a:lvl1pPr>
          </a:lstStyle>
          <a:p>
            <a:pPr>
              <a:defRPr/>
            </a:pPr>
            <a:fld id="{A89A5D1B-1467-49DD-9D72-690179A5BCA3}" type="slidenum">
              <a:rPr lang="ro-RO"/>
              <a:pPr>
                <a:defRPr/>
              </a:pPr>
              <a:t>‹#›</a:t>
            </a:fld>
            <a:endParaRPr lang="ro-RO"/>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ro-RO"/>
          </a:p>
        </p:txBody>
      </p:sp>
      <p:sp>
        <p:nvSpPr>
          <p:cNvPr id="3" name="Date Placeholder 3"/>
          <p:cNvSpPr>
            <a:spLocks noGrp="1"/>
          </p:cNvSpPr>
          <p:nvPr>
            <p:ph type="dt" sz="half" idx="10"/>
          </p:nvPr>
        </p:nvSpPr>
        <p:spPr/>
        <p:txBody>
          <a:bodyPr/>
          <a:lstStyle>
            <a:lvl1pPr>
              <a:defRPr/>
            </a:lvl1pPr>
          </a:lstStyle>
          <a:p>
            <a:pPr>
              <a:defRPr/>
            </a:pPr>
            <a:fld id="{75B33203-BBB3-416E-815A-3531CB181416}" type="datetimeFigureOut">
              <a:rPr lang="ro-RO"/>
              <a:pPr>
                <a:defRPr/>
              </a:pPr>
              <a:t>10.06.2019</a:t>
            </a:fld>
            <a:endParaRPr lang="ro-RO"/>
          </a:p>
        </p:txBody>
      </p:sp>
      <p:sp>
        <p:nvSpPr>
          <p:cNvPr id="4" name="Footer Placeholder 4"/>
          <p:cNvSpPr>
            <a:spLocks noGrp="1"/>
          </p:cNvSpPr>
          <p:nvPr>
            <p:ph type="ftr" sz="quarter" idx="11"/>
          </p:nvPr>
        </p:nvSpPr>
        <p:spPr/>
        <p:txBody>
          <a:bodyPr/>
          <a:lstStyle>
            <a:lvl1pPr>
              <a:defRPr/>
            </a:lvl1pPr>
          </a:lstStyle>
          <a:p>
            <a:pPr>
              <a:defRPr/>
            </a:pPr>
            <a:endParaRPr lang="ro-RO"/>
          </a:p>
        </p:txBody>
      </p:sp>
      <p:sp>
        <p:nvSpPr>
          <p:cNvPr id="5" name="Slide Number Placeholder 5"/>
          <p:cNvSpPr>
            <a:spLocks noGrp="1"/>
          </p:cNvSpPr>
          <p:nvPr>
            <p:ph type="sldNum" sz="quarter" idx="12"/>
          </p:nvPr>
        </p:nvSpPr>
        <p:spPr/>
        <p:txBody>
          <a:bodyPr/>
          <a:lstStyle>
            <a:lvl1pPr>
              <a:defRPr/>
            </a:lvl1pPr>
          </a:lstStyle>
          <a:p>
            <a:pPr>
              <a:defRPr/>
            </a:pPr>
            <a:fld id="{AEC873FF-1BFB-4456-97C0-888CE2C627D8}" type="slidenum">
              <a:rPr lang="ro-RO"/>
              <a:pPr>
                <a:defRPr/>
              </a:pPr>
              <a:t>‹#›</a:t>
            </a:fld>
            <a:endParaRPr lang="ro-R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38C75F22-41FD-4D1E-A802-B5E5FF767D0C}" type="datetimeFigureOut">
              <a:rPr lang="ro-RO"/>
              <a:pPr>
                <a:defRPr/>
              </a:pPr>
              <a:t>10.06.2019</a:t>
            </a:fld>
            <a:endParaRPr lang="ro-RO"/>
          </a:p>
        </p:txBody>
      </p:sp>
      <p:sp>
        <p:nvSpPr>
          <p:cNvPr id="3" name="Footer Placeholder 4"/>
          <p:cNvSpPr>
            <a:spLocks noGrp="1"/>
          </p:cNvSpPr>
          <p:nvPr>
            <p:ph type="ftr" sz="quarter" idx="11"/>
          </p:nvPr>
        </p:nvSpPr>
        <p:spPr/>
        <p:txBody>
          <a:bodyPr/>
          <a:lstStyle>
            <a:lvl1pPr>
              <a:defRPr/>
            </a:lvl1pPr>
          </a:lstStyle>
          <a:p>
            <a:pPr>
              <a:defRPr/>
            </a:pPr>
            <a:endParaRPr lang="ro-RO"/>
          </a:p>
        </p:txBody>
      </p:sp>
      <p:sp>
        <p:nvSpPr>
          <p:cNvPr id="4" name="Slide Number Placeholder 5"/>
          <p:cNvSpPr>
            <a:spLocks noGrp="1"/>
          </p:cNvSpPr>
          <p:nvPr>
            <p:ph type="sldNum" sz="quarter" idx="12"/>
          </p:nvPr>
        </p:nvSpPr>
        <p:spPr/>
        <p:txBody>
          <a:bodyPr/>
          <a:lstStyle>
            <a:lvl1pPr>
              <a:defRPr/>
            </a:lvl1pPr>
          </a:lstStyle>
          <a:p>
            <a:pPr>
              <a:defRPr/>
            </a:pPr>
            <a:fld id="{45A8D2A1-5F3F-44AC-9D51-EE6A10A5A703}" type="slidenum">
              <a:rPr lang="ro-RO"/>
              <a:pPr>
                <a:defRPr/>
              </a:pPr>
              <a:t>‹#›</a:t>
            </a:fld>
            <a:endParaRPr lang="ro-R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ro-RO"/>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018B5E3-DCD7-4EB5-AD86-4CAE03D0B58B}" type="datetimeFigureOut">
              <a:rPr lang="ro-RO"/>
              <a:pPr>
                <a:defRPr/>
              </a:pPr>
              <a:t>10.06.2019</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F45F5141-7B2C-4F4C-B04F-4E89A247E6AA}" type="slidenum">
              <a:rPr lang="ro-RO"/>
              <a:pPr>
                <a:defRPr/>
              </a:pPr>
              <a:t>‹#›</a:t>
            </a:fld>
            <a:endParaRPr lang="ro-R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ro-RO"/>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o-RO"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B1BA0C8-EE00-46B0-AD85-C84548F328AA}" type="datetimeFigureOut">
              <a:rPr lang="ro-RO"/>
              <a:pPr>
                <a:defRPr/>
              </a:pPr>
              <a:t>10.06.2019</a:t>
            </a:fld>
            <a:endParaRPr lang="ro-RO"/>
          </a:p>
        </p:txBody>
      </p:sp>
      <p:sp>
        <p:nvSpPr>
          <p:cNvPr id="6" name="Footer Placeholder 4"/>
          <p:cNvSpPr>
            <a:spLocks noGrp="1"/>
          </p:cNvSpPr>
          <p:nvPr>
            <p:ph type="ftr" sz="quarter" idx="11"/>
          </p:nvPr>
        </p:nvSpPr>
        <p:spPr/>
        <p:txBody>
          <a:bodyPr/>
          <a:lstStyle>
            <a:lvl1pPr>
              <a:defRPr/>
            </a:lvl1pPr>
          </a:lstStyle>
          <a:p>
            <a:pPr>
              <a:defRPr/>
            </a:pPr>
            <a:endParaRPr lang="ro-RO"/>
          </a:p>
        </p:txBody>
      </p:sp>
      <p:sp>
        <p:nvSpPr>
          <p:cNvPr id="7" name="Slide Number Placeholder 5"/>
          <p:cNvSpPr>
            <a:spLocks noGrp="1"/>
          </p:cNvSpPr>
          <p:nvPr>
            <p:ph type="sldNum" sz="quarter" idx="12"/>
          </p:nvPr>
        </p:nvSpPr>
        <p:spPr/>
        <p:txBody>
          <a:bodyPr/>
          <a:lstStyle>
            <a:lvl1pPr>
              <a:defRPr/>
            </a:lvl1pPr>
          </a:lstStyle>
          <a:p>
            <a:pPr>
              <a:defRPr/>
            </a:pPr>
            <a:fld id="{A56AD58F-93BC-4373-951F-BF03F55581B2}" type="slidenum">
              <a:rPr lang="ro-RO"/>
              <a:pPr>
                <a:defRPr/>
              </a:pPr>
              <a:t>‹#›</a:t>
            </a:fld>
            <a:endParaRPr lang="ro-RO"/>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endParaRPr lang="ro-RO" smtClean="0"/>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o-RO" smtClean="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36940227-7717-4B19-A6DD-41A415EC38AA}" type="datetimeFigureOut">
              <a:rPr lang="ro-RO"/>
              <a:pPr>
                <a:defRPr/>
              </a:pPr>
              <a:t>10.06.2019</a:t>
            </a:fld>
            <a:endParaRPr lang="ro-RO"/>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ro-RO"/>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cs typeface="+mn-cs"/>
              </a:defRPr>
            </a:lvl1pPr>
          </a:lstStyle>
          <a:p>
            <a:pPr>
              <a:defRPr/>
            </a:pPr>
            <a:fld id="{7B0E0737-1AF9-4A96-8B26-4AB66E2410AE}" type="slidenum">
              <a:rPr lang="ro-RO"/>
              <a:pPr>
                <a:defRPr/>
              </a:pPr>
              <a:t>‹#›</a:t>
            </a:fld>
            <a:endParaRPr lang="ro-RO"/>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o-R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p:txBody>
          <a:bodyPr/>
          <a:lstStyle/>
          <a:p>
            <a:pPr eaLnBrk="1" hangingPunct="1"/>
            <a:r>
              <a:rPr lang="it-IT" sz="1400" b="1" dirty="0" smtClean="0">
                <a:solidFill>
                  <a:srgbClr val="000000"/>
                </a:solidFill>
                <a:latin typeface="Arial" charset="0"/>
              </a:rPr>
              <a:t>FACTORII GEOECOLOGICI –ASPECTE GENERALE</a:t>
            </a:r>
          </a:p>
        </p:txBody>
      </p:sp>
      <p:sp>
        <p:nvSpPr>
          <p:cNvPr id="2051" name="Subtitle 2"/>
          <p:cNvSpPr>
            <a:spLocks noGrp="1"/>
          </p:cNvSpPr>
          <p:nvPr>
            <p:ph type="subTitle" idx="1"/>
          </p:nvPr>
        </p:nvSpPr>
        <p:spPr>
          <a:xfrm>
            <a:off x="928662" y="3886200"/>
            <a:ext cx="6843738" cy="685800"/>
          </a:xfrm>
        </p:spPr>
        <p:txBody>
          <a:bodyPr/>
          <a:lstStyle/>
          <a:p>
            <a:pPr eaLnBrk="1" hangingPunct="1"/>
            <a:r>
              <a:rPr lang="vi-VN" sz="1000" dirty="0" smtClean="0">
                <a:solidFill>
                  <a:schemeClr val="tx1"/>
                </a:solidFill>
              </a:rPr>
              <a:t>(Adaptat după Manualul de Geografie,</a:t>
            </a:r>
            <a:r>
              <a:rPr lang="ro-RO" sz="1000" dirty="0" smtClean="0">
                <a:solidFill>
                  <a:schemeClr val="tx1"/>
                </a:solidFill>
              </a:rPr>
              <a:t> </a:t>
            </a:r>
            <a:r>
              <a:rPr lang="vi-VN" sz="1000" i="1" dirty="0" smtClean="0">
                <a:solidFill>
                  <a:schemeClr val="tx1"/>
                </a:solidFill>
              </a:rPr>
              <a:t>Probleme fundamentale ale lumii contemporane</a:t>
            </a:r>
            <a:r>
              <a:rPr lang="ro-RO" sz="1000" i="1" dirty="0" smtClean="0">
                <a:solidFill>
                  <a:schemeClr val="tx1"/>
                </a:solidFill>
              </a:rPr>
              <a:t>,</a:t>
            </a:r>
            <a:r>
              <a:rPr lang="vi-VN" sz="1000" i="1" dirty="0" smtClean="0">
                <a:solidFill>
                  <a:schemeClr val="tx1"/>
                </a:solidFill>
              </a:rPr>
              <a:t> clasa a XI-a</a:t>
            </a:r>
            <a:r>
              <a:rPr lang="vi-VN" sz="1000" dirty="0" smtClean="0">
                <a:solidFill>
                  <a:schemeClr val="tx1"/>
                </a:solidFill>
              </a:rPr>
              <a:t>, Octavian Mândruț)</a:t>
            </a:r>
          </a:p>
          <a:p>
            <a:pPr eaLnBrk="1" hangingPunct="1"/>
            <a:endParaRPr lang="ro-RO" sz="1000" dirty="0" smtClean="0">
              <a:solidFill>
                <a:schemeClr val="tx1"/>
              </a:solidFill>
              <a:latin typeface="Arial" charset="0"/>
            </a:endParaRPr>
          </a:p>
        </p:txBody>
      </p:sp>
      <p:sp>
        <p:nvSpPr>
          <p:cNvPr id="2052" name="Rectangle 1"/>
          <p:cNvSpPr>
            <a:spLocks noChangeArrowheads="1"/>
          </p:cNvSpPr>
          <p:nvPr/>
        </p:nvSpPr>
        <p:spPr bwMode="auto">
          <a:xfrm>
            <a:off x="214313" y="571500"/>
            <a:ext cx="8605837" cy="400050"/>
          </a:xfrm>
          <a:prstGeom prst="rect">
            <a:avLst/>
          </a:prstGeom>
          <a:noFill/>
          <a:ln w="9525">
            <a:noFill/>
            <a:miter lim="800000"/>
            <a:headEnd/>
            <a:tailEnd/>
          </a:ln>
        </p:spPr>
        <p:txBody>
          <a:bodyPr anchor="ctr">
            <a:spAutoFit/>
          </a:bodyPr>
          <a:lstStyle/>
          <a:p>
            <a:r>
              <a:rPr lang="ro-RO" sz="1000" dirty="0" smtClean="0"/>
              <a:t>Examenul de bacalaureat naţional 2019</a:t>
            </a:r>
            <a:endParaRPr lang="ro-RO" sz="1000" dirty="0"/>
          </a:p>
          <a:p>
            <a:pPr eaLnBrk="0" hangingPunct="0"/>
            <a:r>
              <a:rPr lang="ro-RO" sz="1000" dirty="0"/>
              <a:t>Proba de evaluare a competenţelor digitale  - document de lucru</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Content Placeholder 4"/>
          <p:cNvSpPr>
            <a:spLocks noGrp="1"/>
          </p:cNvSpPr>
          <p:nvPr>
            <p:ph sz="half" idx="1"/>
          </p:nvPr>
        </p:nvSpPr>
        <p:spPr>
          <a:xfrm>
            <a:off x="468313" y="908050"/>
            <a:ext cx="4391025" cy="4949825"/>
          </a:xfrm>
        </p:spPr>
        <p:txBody>
          <a:bodyPr/>
          <a:lstStyle/>
          <a:p>
            <a:pPr marL="0" indent="542925" algn="just">
              <a:buNone/>
            </a:pPr>
            <a:r>
              <a:rPr lang="vi-VN" sz="1200" dirty="0" smtClean="0">
                <a:solidFill>
                  <a:srgbClr val="000000"/>
                </a:solidFill>
                <a:ea typeface="Calibri" pitchFamily="34" charset="0"/>
                <a:cs typeface="Arial" charset="0"/>
              </a:rPr>
              <a:t>Factorii geoecologici sunt acei factori care determină și influențează caracteristicile mediului înconjurător. Mediul înconjurător reprezintă un sistem structurat de elemente, procese și fenomene, care îi conferă, la un moment dat, anumite caracteristici cantitative și calitative de ansamblu. </a:t>
            </a:r>
            <a:endParaRPr lang="ro-RO" sz="1200" dirty="0" smtClean="0">
              <a:solidFill>
                <a:srgbClr val="000000"/>
              </a:solidFill>
              <a:ea typeface="Calibri" pitchFamily="34" charset="0"/>
              <a:cs typeface="Arial" charset="0"/>
            </a:endParaRPr>
          </a:p>
          <a:p>
            <a:pPr marL="0" indent="542925" algn="just">
              <a:buNone/>
            </a:pPr>
            <a:r>
              <a:rPr lang="vi-VN" sz="1200" dirty="0" smtClean="0">
                <a:solidFill>
                  <a:srgbClr val="000000"/>
                </a:solidFill>
                <a:ea typeface="Calibri" pitchFamily="34" charset="0"/>
                <a:cs typeface="Arial" charset="0"/>
              </a:rPr>
              <a:t>În cadrul său își desfășoară existența și activitatea societatea omenească. </a:t>
            </a:r>
          </a:p>
          <a:p>
            <a:pPr marL="0" indent="542925" algn="just">
              <a:buNone/>
            </a:pPr>
            <a:r>
              <a:rPr lang="vi-VN" sz="1200" dirty="0" smtClean="0">
                <a:solidFill>
                  <a:srgbClr val="000000"/>
                </a:solidFill>
                <a:ea typeface="Calibri" pitchFamily="34" charset="0"/>
                <a:cs typeface="Arial" charset="0"/>
              </a:rPr>
              <a:t>Ca sistem deschis, mediul înconjurător are anumite schimburi de materie, de energie și de informație cu alte sisteme sau elemente cu care vine în interacțiune. De asemenea, ca sistem cu o anumită dinamică internă, acesta este influențat de părțile componente. </a:t>
            </a:r>
          </a:p>
          <a:p>
            <a:pPr marL="0" indent="542925" algn="just">
              <a:buNone/>
            </a:pPr>
            <a:r>
              <a:rPr lang="vi-VN" sz="1200" dirty="0" smtClean="0">
                <a:solidFill>
                  <a:srgbClr val="000000"/>
                </a:solidFill>
                <a:ea typeface="Calibri" pitchFamily="34" charset="0"/>
                <a:cs typeface="Arial" charset="0"/>
              </a:rPr>
              <a:t>Este ușor de observat că mediul înconjurător, definit în raport cu societatea omenească, are o întindere spațială care se suprapune cu limitele spațiului locuit. </a:t>
            </a:r>
          </a:p>
          <a:p>
            <a:pPr marL="0" indent="542925" algn="just">
              <a:buNone/>
            </a:pPr>
            <a:r>
              <a:rPr lang="vi-VN" sz="1200" dirty="0" smtClean="0">
                <a:solidFill>
                  <a:srgbClr val="000000"/>
                </a:solidFill>
                <a:ea typeface="Calibri" pitchFamily="34" charset="0"/>
                <a:cs typeface="Arial" charset="0"/>
              </a:rPr>
              <a:t>Factorii geoecologici pot fi naturali sau antropici (introduși de </a:t>
            </a:r>
            <a:r>
              <a:rPr lang="vi-VN" sz="1200" smtClean="0">
                <a:solidFill>
                  <a:srgbClr val="000000"/>
                </a:solidFill>
                <a:ea typeface="Calibri" pitchFamily="34" charset="0"/>
                <a:cs typeface="Arial" charset="0"/>
              </a:rPr>
              <a:t>om).[…]</a:t>
            </a:r>
            <a:endParaRPr lang="vi-VN" sz="1200" dirty="0" smtClean="0">
              <a:solidFill>
                <a:srgbClr val="000000"/>
              </a:solidFill>
              <a:ea typeface="Calibri" pitchFamily="34" charset="0"/>
              <a:cs typeface="Arial" charset="0"/>
            </a:endParaRPr>
          </a:p>
        </p:txBody>
      </p:sp>
      <p:sp>
        <p:nvSpPr>
          <p:cNvPr id="3075" name="Text Box 5"/>
          <p:cNvSpPr txBox="1">
            <a:spLocks noChangeArrowheads="1"/>
          </p:cNvSpPr>
          <p:nvPr/>
        </p:nvSpPr>
        <p:spPr bwMode="auto">
          <a:xfrm>
            <a:off x="539750" y="260350"/>
            <a:ext cx="8353425" cy="396875"/>
          </a:xfrm>
          <a:prstGeom prst="rect">
            <a:avLst/>
          </a:prstGeom>
          <a:noFill/>
          <a:ln w="9525">
            <a:noFill/>
            <a:miter lim="800000"/>
            <a:headEnd/>
            <a:tailEnd/>
          </a:ln>
        </p:spPr>
        <p:txBody>
          <a:bodyPr>
            <a:spAutoFit/>
          </a:bodyPr>
          <a:lstStyle/>
          <a:p>
            <a:r>
              <a:rPr lang="ro-RO" sz="1000" dirty="0" smtClean="0"/>
              <a:t>Examenul de bacalaureat naţional 2019</a:t>
            </a:r>
            <a:endParaRPr lang="ro-RO" sz="1000" dirty="0"/>
          </a:p>
          <a:p>
            <a:r>
              <a:rPr lang="ro-RO" sz="1000" dirty="0"/>
              <a:t>Proba de evaluare a competenţelor digitale  - document de lucru</a:t>
            </a:r>
            <a:endParaRPr lang="en-GB" sz="1000" dirty="0"/>
          </a:p>
        </p:txBody>
      </p:sp>
      <p:pic>
        <p:nvPicPr>
          <p:cNvPr id="2" name="Picture 2"/>
          <p:cNvPicPr>
            <a:picLocks noChangeArrowheads="1"/>
          </p:cNvPicPr>
          <p:nvPr/>
        </p:nvPicPr>
        <p:blipFill>
          <a:blip r:embed="rId2" cstate="print"/>
          <a:srcRect/>
          <a:stretch>
            <a:fillRect/>
          </a:stretch>
        </p:blipFill>
        <p:spPr bwMode="auto">
          <a:xfrm>
            <a:off x="5076056" y="980728"/>
            <a:ext cx="3634740" cy="363474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Content Placeholder 2"/>
          <p:cNvSpPr>
            <a:spLocks noGrp="1"/>
          </p:cNvSpPr>
          <p:nvPr>
            <p:ph idx="1"/>
          </p:nvPr>
        </p:nvSpPr>
        <p:spPr>
          <a:xfrm>
            <a:off x="468313" y="1125538"/>
            <a:ext cx="8229600" cy="5268912"/>
          </a:xfrm>
        </p:spPr>
        <p:txBody>
          <a:bodyPr/>
          <a:lstStyle/>
          <a:p>
            <a:pPr marL="0" lvl="1" indent="538163" algn="just" eaLnBrk="1" hangingPunct="1">
              <a:spcBef>
                <a:spcPct val="0"/>
              </a:spcBef>
              <a:buFont typeface="+mj-lt"/>
              <a:buAutoNum type="arabicPeriod"/>
            </a:pPr>
            <a:r>
              <a:rPr lang="vi-VN" sz="1200" dirty="0" smtClean="0">
                <a:latin typeface="Arial" pitchFamily="34" charset="0"/>
                <a:cs typeface="Arial" pitchFamily="34" charset="0"/>
              </a:rPr>
              <a:t>Factorii geoecologici determinați de caracteristicile Terrei ca planetă</a:t>
            </a:r>
            <a:r>
              <a:rPr lang="ro-RO" sz="1200" dirty="0" smtClean="0">
                <a:latin typeface="Arial" pitchFamily="34" charset="0"/>
                <a:cs typeface="Arial" pitchFamily="34" charset="0"/>
              </a:rPr>
              <a:t>:</a:t>
            </a:r>
          </a:p>
          <a:p>
            <a:pPr marL="400050" lvl="2" indent="538163" algn="just" eaLnBrk="1" hangingPunct="1">
              <a:spcBef>
                <a:spcPct val="0"/>
              </a:spcBef>
              <a:buFont typeface="+mj-lt"/>
              <a:buAutoNum type="alphaLcParenR"/>
            </a:pPr>
            <a:r>
              <a:rPr lang="ro-RO" sz="1200" dirty="0" smtClean="0">
                <a:latin typeface="Arial" pitchFamily="34" charset="0"/>
                <a:cs typeface="Arial" pitchFamily="34" charset="0"/>
              </a:rPr>
              <a:t>Poziția Terrei în Sistemul Solar</a:t>
            </a:r>
          </a:p>
          <a:p>
            <a:pPr marL="400050" lvl="2" indent="538163" algn="just" eaLnBrk="1" hangingPunct="1">
              <a:spcBef>
                <a:spcPct val="0"/>
              </a:spcBef>
              <a:buFont typeface="+mj-lt"/>
              <a:buAutoNum type="alphaLcParenR"/>
            </a:pPr>
            <a:r>
              <a:rPr lang="vi-VN" sz="1200" dirty="0" smtClean="0">
                <a:latin typeface="Arial" pitchFamily="34" charset="0"/>
                <a:cs typeface="Arial" pitchFamily="34" charset="0"/>
              </a:rPr>
              <a:t>Forma și dimensiunile Pământului;</a:t>
            </a:r>
          </a:p>
          <a:p>
            <a:pPr marL="400050" lvl="2" indent="538163" algn="just" eaLnBrk="1" hangingPunct="1">
              <a:spcBef>
                <a:spcPct val="0"/>
              </a:spcBef>
              <a:buFont typeface="+mj-lt"/>
              <a:buAutoNum type="alphaLcParenR"/>
            </a:pPr>
            <a:r>
              <a:rPr lang="vi-VN" sz="1200" dirty="0" smtClean="0">
                <a:latin typeface="Arial" pitchFamily="34" charset="0"/>
                <a:cs typeface="Arial" pitchFamily="34" charset="0"/>
              </a:rPr>
              <a:t>Mișcarea de rotație </a:t>
            </a:r>
            <a:r>
              <a:rPr lang="ro-RO" sz="1200" dirty="0" smtClean="0">
                <a:latin typeface="Arial" pitchFamily="34" charset="0"/>
                <a:cs typeface="Arial" pitchFamily="34" charset="0"/>
              </a:rPr>
              <a:t>. </a:t>
            </a:r>
            <a:r>
              <a:rPr lang="vi-VN" sz="1200" dirty="0" smtClean="0">
                <a:latin typeface="Arial" pitchFamily="34" charset="0"/>
                <a:cs typeface="Arial" pitchFamily="34" charset="0"/>
              </a:rPr>
              <a:t>[…]</a:t>
            </a:r>
            <a:endParaRPr lang="ro-RO" sz="1200" dirty="0" smtClean="0">
              <a:latin typeface="Arial" pitchFamily="34" charset="0"/>
              <a:cs typeface="Arial" pitchFamily="34" charset="0"/>
            </a:endParaRPr>
          </a:p>
          <a:p>
            <a:pPr marL="0" lvl="1" indent="538163" algn="just" eaLnBrk="1" hangingPunct="1">
              <a:spcBef>
                <a:spcPct val="0"/>
              </a:spcBef>
              <a:buFont typeface="+mj-lt"/>
              <a:buAutoNum type="arabicPeriod"/>
            </a:pPr>
            <a:r>
              <a:rPr lang="vi-VN" sz="1200" dirty="0" smtClean="0">
                <a:latin typeface="Arial" pitchFamily="34" charset="0"/>
                <a:cs typeface="Arial" pitchFamily="34" charset="0"/>
              </a:rPr>
              <a:t>Factorii geoecologici din atmosferă (climatosferă</a:t>
            </a:r>
            <a:r>
              <a:rPr lang="ro-RO" sz="1200" dirty="0" smtClean="0">
                <a:latin typeface="Arial" pitchFamily="34" charset="0"/>
                <a:cs typeface="Arial" pitchFamily="34" charset="0"/>
              </a:rPr>
              <a:t>:</a:t>
            </a:r>
          </a:p>
          <a:p>
            <a:pPr marL="400050" lvl="2" indent="538163" algn="just" eaLnBrk="1" hangingPunct="1">
              <a:spcBef>
                <a:spcPct val="0"/>
              </a:spcBef>
              <a:buFont typeface="+mj-lt"/>
              <a:buAutoNum type="alphaLcParenR"/>
            </a:pPr>
            <a:r>
              <a:rPr lang="vi-VN" sz="1200" dirty="0" smtClean="0">
                <a:latin typeface="Arial" pitchFamily="34" charset="0"/>
                <a:cs typeface="Arial" pitchFamily="34" charset="0"/>
              </a:rPr>
              <a:t>Aerul;</a:t>
            </a:r>
          </a:p>
          <a:p>
            <a:pPr marL="400050" lvl="2" indent="538163" algn="just" eaLnBrk="1" hangingPunct="1">
              <a:spcBef>
                <a:spcPct val="0"/>
              </a:spcBef>
              <a:buFont typeface="+mj-lt"/>
              <a:buAutoNum type="alphaLcParenR"/>
            </a:pPr>
            <a:r>
              <a:rPr lang="vi-VN" sz="1200" dirty="0" smtClean="0">
                <a:latin typeface="Arial" pitchFamily="34" charset="0"/>
                <a:cs typeface="Arial" pitchFamily="34" charset="0"/>
              </a:rPr>
              <a:t>Atmosfera ca geosferă;</a:t>
            </a:r>
          </a:p>
          <a:p>
            <a:pPr marL="400050" lvl="2" indent="538163" algn="just" eaLnBrk="1" hangingPunct="1">
              <a:spcBef>
                <a:spcPct val="0"/>
              </a:spcBef>
              <a:buFont typeface="+mj-lt"/>
              <a:buAutoNum type="alphaLcParenR"/>
            </a:pPr>
            <a:r>
              <a:rPr lang="vi-VN" sz="1200" dirty="0" smtClean="0">
                <a:latin typeface="Arial" pitchFamily="34" charset="0"/>
                <a:cs typeface="Arial" pitchFamily="34" charset="0"/>
              </a:rPr>
              <a:t>Masele de aer</a:t>
            </a:r>
            <a:r>
              <a:rPr lang="ro-RO" sz="1200" dirty="0" smtClean="0">
                <a:latin typeface="Arial" pitchFamily="34" charset="0"/>
                <a:cs typeface="Arial" pitchFamily="34" charset="0"/>
              </a:rPr>
              <a:t>. </a:t>
            </a:r>
            <a:r>
              <a:rPr lang="vi-VN" sz="1200" dirty="0" smtClean="0">
                <a:latin typeface="Arial" pitchFamily="34" charset="0"/>
                <a:cs typeface="Arial" pitchFamily="34" charset="0"/>
              </a:rPr>
              <a:t>[…]</a:t>
            </a:r>
          </a:p>
          <a:p>
            <a:pPr marL="0" lvl="1" indent="538163" algn="just" eaLnBrk="1" hangingPunct="1">
              <a:spcBef>
                <a:spcPct val="0"/>
              </a:spcBef>
              <a:buFont typeface="+mj-lt"/>
              <a:buAutoNum type="arabicPeriod"/>
            </a:pPr>
            <a:r>
              <a:rPr lang="vi-VN" sz="1200" dirty="0" smtClean="0">
                <a:latin typeface="Arial" pitchFamily="34" charset="0"/>
                <a:cs typeface="Arial" pitchFamily="34" charset="0"/>
              </a:rPr>
              <a:t>Factorii geoecologici din hidrosferă: </a:t>
            </a:r>
          </a:p>
          <a:p>
            <a:pPr marL="0" lvl="1" indent="538163" algn="just" eaLnBrk="1" hangingPunct="1">
              <a:spcBef>
                <a:spcPct val="0"/>
              </a:spcBef>
              <a:buNone/>
            </a:pPr>
            <a:r>
              <a:rPr lang="vi-VN" sz="1200" dirty="0" smtClean="0">
                <a:latin typeface="Arial" pitchFamily="34" charset="0"/>
                <a:cs typeface="Arial" pitchFamily="34" charset="0"/>
              </a:rPr>
              <a:t>a)	Apa;</a:t>
            </a:r>
          </a:p>
          <a:p>
            <a:pPr marL="0" lvl="1" indent="538163" algn="just" eaLnBrk="1" hangingPunct="1">
              <a:spcBef>
                <a:spcPct val="0"/>
              </a:spcBef>
              <a:buNone/>
            </a:pPr>
            <a:r>
              <a:rPr lang="vi-VN" sz="1200" dirty="0" smtClean="0">
                <a:latin typeface="Arial" pitchFamily="34" charset="0"/>
                <a:cs typeface="Arial" pitchFamily="34" charset="0"/>
              </a:rPr>
              <a:t>b)	Hidrosfera ca geosferă;</a:t>
            </a:r>
          </a:p>
          <a:p>
            <a:pPr marL="0" lvl="1" indent="538163" algn="just" eaLnBrk="1" hangingPunct="1">
              <a:spcBef>
                <a:spcPct val="0"/>
              </a:spcBef>
              <a:buNone/>
            </a:pPr>
            <a:r>
              <a:rPr lang="vi-VN" sz="1200" dirty="0" smtClean="0">
                <a:latin typeface="Arial" pitchFamily="34" charset="0"/>
                <a:cs typeface="Arial" pitchFamily="34" charset="0"/>
              </a:rPr>
              <a:t>c)	Apele continentale. […]</a:t>
            </a:r>
          </a:p>
        </p:txBody>
      </p:sp>
      <p:sp>
        <p:nvSpPr>
          <p:cNvPr id="4099" name="Rectangle 4"/>
          <p:cNvSpPr>
            <a:spLocks noChangeArrowheads="1"/>
          </p:cNvSpPr>
          <p:nvPr/>
        </p:nvSpPr>
        <p:spPr bwMode="auto">
          <a:xfrm>
            <a:off x="539750" y="260350"/>
            <a:ext cx="7848600" cy="396875"/>
          </a:xfrm>
          <a:prstGeom prst="rect">
            <a:avLst/>
          </a:prstGeom>
          <a:noFill/>
          <a:ln w="9525">
            <a:noFill/>
            <a:miter lim="800000"/>
            <a:headEnd/>
            <a:tailEnd/>
          </a:ln>
        </p:spPr>
        <p:txBody>
          <a:bodyPr>
            <a:spAutoFit/>
          </a:bodyPr>
          <a:lstStyle/>
          <a:p>
            <a:r>
              <a:rPr lang="ro-RO" sz="1000" dirty="0" smtClean="0"/>
              <a:t>Examenul de bacalaureat naţional 2019</a:t>
            </a:r>
            <a:endParaRPr lang="ro-RO" sz="1000" dirty="0"/>
          </a:p>
          <a:p>
            <a:r>
              <a:rPr lang="ro-RO" sz="1000" dirty="0"/>
              <a:t>Proba de evaluare a competenţelor digitale  - document de lucru</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148</TotalTime>
  <Words>258</Words>
  <Application>Microsoft Office PowerPoint</Application>
  <PresentationFormat>Expunere pe ecran (4:3)</PresentationFormat>
  <Paragraphs>25</Paragraphs>
  <Slides>3</Slides>
  <Notes>0</Notes>
  <HiddenSlides>0</HiddenSlides>
  <MMClips>0</MMClips>
  <ScaleCrop>false</ScaleCrop>
  <HeadingPairs>
    <vt:vector size="4" baseType="variant">
      <vt:variant>
        <vt:lpstr>Temă</vt:lpstr>
      </vt:variant>
      <vt:variant>
        <vt:i4>1</vt:i4>
      </vt:variant>
      <vt:variant>
        <vt:lpstr>Titluri diapozitive</vt:lpstr>
      </vt:variant>
      <vt:variant>
        <vt:i4>3</vt:i4>
      </vt:variant>
    </vt:vector>
  </HeadingPairs>
  <TitlesOfParts>
    <vt:vector size="4" baseType="lpstr">
      <vt:lpstr>Office Theme</vt:lpstr>
      <vt:lpstr>FACTORII GEOECOLOGICI –ASPECTE GENERALE</vt:lpstr>
      <vt:lpstr>Prezentare PowerPoint</vt:lpstr>
      <vt:lpstr>Prezentare PowerPoint</vt:lpstr>
    </vt:vector>
  </TitlesOfParts>
  <Company>Hewlett-Packard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SALARIUL</dc:title>
  <dc:creator>CNEE</dc:creator>
  <cp:lastModifiedBy>Informatica</cp:lastModifiedBy>
  <cp:revision>83</cp:revision>
  <dcterms:created xsi:type="dcterms:W3CDTF">2010-01-11T15:51:42Z</dcterms:created>
  <dcterms:modified xsi:type="dcterms:W3CDTF">2019-06-10T07:16:08Z</dcterms:modified>
</cp:coreProperties>
</file>