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8" r:id="rId3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F4F"/>
    <a:srgbClr val="FF0505"/>
    <a:srgbClr val="C00000"/>
    <a:srgbClr val="FA0000"/>
    <a:srgbClr val="A40000"/>
    <a:srgbClr val="D60000"/>
    <a:srgbClr val="D00000"/>
    <a:srgbClr val="FF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90" autoAdjust="0"/>
  </p:normalViewPr>
  <p:slideViewPr>
    <p:cSldViewPr snapToGrid="0">
      <p:cViewPr varScale="1">
        <p:scale>
          <a:sx n="77" d="100"/>
          <a:sy n="77" d="100"/>
        </p:scale>
        <p:origin x="835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B0EE123-3109-35A6-86A3-5B9889E198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60BFBE-E64B-5AAE-4D6F-8EF9D2371B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855D2-9DF9-4230-9585-67773D807CAF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0FD3F-6CF2-4724-F317-4D7372DA62C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EC6FDB-EDD4-08D9-C5E5-155A345DE08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0060E3-2C2C-4625-B086-AC6423940EC4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73197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9DA98-0EC6-4237-B743-90CFBB03A66A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B7E1C-90BC-4BBB-BA4F-430FDBF0D81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040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DBE8B-7919-8582-6FEA-2403AF8B9E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F22781-13F7-FEE8-F2EC-F2ECF462AD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374D1-2C34-72AA-E010-36BD35BAF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6661D-4B9B-98C9-74F0-C2453AD1B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9189A-86D3-847C-54B2-D6E66A738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511143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6AAE0-B89F-3695-411C-598B5DE73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876492-2CE0-C359-23A5-1064C7538E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4C769-5051-FD06-987C-44C71B922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B7B8A-6B68-565C-CFA9-3FBEA4AF4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DF2AD2-9E4A-9E5A-5263-86F1BC229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9431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DE16CE-528B-05C6-8EC3-FACDE27A2C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FFA33A-ADFE-68A9-BDBA-E82DF177F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57626A-B368-64BF-A7F8-2B90C84CF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8C1D68-DAFA-EBC2-B8FB-99F4CF719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44CA98-07BE-521B-E466-CC7FC6D0F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76034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E0944-CB23-12E9-11D6-D8AD1376D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AE3D2-57E0-A339-A7A2-DCE3B42FF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E3363-8AFC-91EB-8202-EB085DB9A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1E453-6D17-9B37-7FF0-462378B7A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B6CF7-8841-E8B3-CEF5-29034AA4C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93855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58FA9-E9A2-9D50-644A-95A552178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AB3E7A-5F29-BB2E-88A3-BA5B980B5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94DF8-CF8B-2D4B-4C07-4C0E42499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ED923B-759E-81F0-7A02-64E8C0E91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A10B1D-DC64-0EAE-1FA5-056792D14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5242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CD768-8BE1-556E-BB3B-92AC149BC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C6174-E32A-B02D-35F0-22D096802C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A3A765-BE36-38DB-3823-4C693F7E7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EA8BF1-498F-3E84-98A4-758C22392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B0687B-3E1A-D99D-7124-3848BECD6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BA515-B1DD-2776-2A0B-CAA58AA69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0716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ECE11-D1AD-6BDB-7CC4-FEC2EFB0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0E940F-A8C8-24D5-F2DF-73FDB23A9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480514-1E64-144D-4212-ED9DE9AD72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002882-4F15-0160-B824-E8620A218A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738DDA-CBC2-A595-59A3-85F7883567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33D7ED-84CB-08E5-F119-6D2807480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6F6BE9-80D6-25E9-9D25-9EA116C35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F43C77-C9A5-1E06-D8C4-7C5C38DCB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739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AF8EB-E221-C5BC-3565-BE4EBFFE2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CCF0E4-CEF6-C52E-ED33-14CA1A0A1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F7DE80-A0A8-F498-6CEC-9D97E4274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EDFB7-636B-810E-E316-B98444AFC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07464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9F3F71-BA41-1655-E12D-A3BC22D2A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84FB76-46FF-088C-B7CC-D90E45A20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9AD0C8-4A4E-D960-30A1-0A1F4F9AF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46764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FD12E-8C41-3842-849F-DCFD794F0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EEF53-9117-108C-4FC4-CDCAF3B83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26D57E-24AD-C217-F6C7-82265FCE52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05F377-CDCB-9C17-7946-5FBB44C8D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A960E1-DED4-3E44-4857-2AAC0DBE7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0EFCC2-B263-D70C-C1C5-14031AC64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99191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58373-E1C4-122A-7FCE-14866388D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CC7295-BA50-1AF9-111A-B332244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3E801-3809-173A-8A01-BF13AC68D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5D3F9C-6BD2-2A11-0FEC-B6C2AE8C0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FE2E91-315C-9A30-FE2F-5A0659F21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4B96B6-1039-5904-7F30-2807773FF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5291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FE57D4-FA0B-A860-B6AA-D14976C2B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E9529-AD45-4768-2DD2-005D3A9AC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66CF1A-6443-D96C-333A-811A9E4186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1E486-5B47-47C1-BA56-DAC9EEF94F62}" type="datetimeFigureOut">
              <a:rPr lang="ro-RO" smtClean="0"/>
              <a:t>04.02.2024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C567F0-3C99-B1B6-DF40-70E128FA4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49A11-6CE7-903F-7E72-857AB3288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AE76B-7E2A-4A79-B2B5-DDB26AB22AE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1512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07FB9AC-BD1E-B2B7-A825-372772B0674C}"/>
              </a:ext>
            </a:extLst>
          </p:cNvPr>
          <p:cNvSpPr/>
          <p:nvPr/>
        </p:nvSpPr>
        <p:spPr>
          <a:xfrm>
            <a:off x="352425" y="276225"/>
            <a:ext cx="11515725" cy="6000750"/>
          </a:xfrm>
          <a:prstGeom prst="rect">
            <a:avLst/>
          </a:prstGeom>
          <a:solidFill>
            <a:srgbClr val="FF4F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BDD12B-586B-39FB-B5DA-0667676E61BD}"/>
              </a:ext>
            </a:extLst>
          </p:cNvPr>
          <p:cNvSpPr/>
          <p:nvPr/>
        </p:nvSpPr>
        <p:spPr>
          <a:xfrm>
            <a:off x="600075" y="885825"/>
            <a:ext cx="11029950" cy="47625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FF5AC-799D-756B-F243-2CB1EB888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70200"/>
          </a:xfrm>
          <a:solidFill>
            <a:srgbClr val="C00000"/>
          </a:solidFill>
        </p:spPr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ro-RO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Analiza </a:t>
            </a:r>
            <a:r>
              <a:rPr lang="ro-RO" sz="4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SWOT</a:t>
            </a:r>
            <a:endParaRPr lang="ro-RO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0" indent="0" algn="ctr">
              <a:buNone/>
            </a:pPr>
            <a:endParaRPr lang="ro-RO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0" indent="0" algn="ctr">
              <a:buNone/>
            </a:pPr>
            <a:r>
              <a:rPr lang="ro-RO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Subiectul analizei: Învățarea</a:t>
            </a:r>
          </a:p>
        </p:txBody>
      </p:sp>
    </p:spTree>
    <p:extLst>
      <p:ext uri="{BB962C8B-B14F-4D97-AF65-F5344CB8AC3E}">
        <p14:creationId xmlns:p14="http://schemas.microsoft.com/office/powerpoint/2010/main" val="127518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820D00B-DDD3-091E-0949-17A9D5914D1B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21509A-1281-7AB7-F17C-CC16F7F2AA07}"/>
              </a:ext>
            </a:extLst>
          </p:cNvPr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C6435E-28F2-040C-A8BF-1F7AABAD21F1}"/>
              </a:ext>
            </a:extLst>
          </p:cNvPr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rgbClr val="FA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E2BE69-5271-8F5F-0417-8FC5E1DDE877}"/>
              </a:ext>
            </a:extLst>
          </p:cNvPr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6B1699-2568-1ACB-2F99-419E5D11F442}"/>
              </a:ext>
            </a:extLst>
          </p:cNvPr>
          <p:cNvSpPr txBox="1"/>
          <p:nvPr/>
        </p:nvSpPr>
        <p:spPr>
          <a:xfrm>
            <a:off x="412376" y="1889811"/>
            <a:ext cx="22680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solidFill>
                  <a:schemeClr val="bg1"/>
                </a:solidFill>
              </a:rPr>
              <a:t>îmi place să învăț, să aflu lucruri noi pe care le pot folosi în diferite situații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solidFill>
                  <a:schemeClr val="bg1"/>
                </a:solidFill>
              </a:rPr>
              <a:t>realizez faptul că atunci când învăț trebuie să mă concentrez pe învățat pentru a nu-mi pierde timpul; acesta trebui valorificat și nu răsfirat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986E793-9ABD-9208-2E18-AEEA96CC8DF7}"/>
              </a:ext>
            </a:extLst>
          </p:cNvPr>
          <p:cNvSpPr/>
          <p:nvPr/>
        </p:nvSpPr>
        <p:spPr>
          <a:xfrm>
            <a:off x="532575" y="1144379"/>
            <a:ext cx="198285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o-RO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Puncte</a:t>
            </a:r>
            <a:r>
              <a:rPr lang="en-US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tari (S)</a:t>
            </a:r>
            <a:endParaRPr lang="ro-RO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F1025A-38A3-4BEC-10E6-76799EDE9209}"/>
              </a:ext>
            </a:extLst>
          </p:cNvPr>
          <p:cNvSpPr txBox="1"/>
          <p:nvPr/>
        </p:nvSpPr>
        <p:spPr>
          <a:xfrm>
            <a:off x="3420860" y="1889811"/>
            <a:ext cx="22680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solidFill>
                  <a:schemeClr val="bg1"/>
                </a:solidFill>
              </a:rPr>
              <a:t>am încrederea de sine destul de scăzută, câteodată consider că informațiile deținute nu sunt îndeajuns pentru a-mi impune punctul de vedere referitor la topic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solidFill>
                  <a:schemeClr val="bg1"/>
                </a:solidFill>
              </a:rPr>
              <a:t>mă mobilizez destul de greu, deoarece creierul îmi transmite că ar trebui să amân învățarea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4D3F94-2D07-C70C-D8B9-243F16725575}"/>
              </a:ext>
            </a:extLst>
          </p:cNvPr>
          <p:cNvSpPr/>
          <p:nvPr/>
        </p:nvSpPr>
        <p:spPr>
          <a:xfrm>
            <a:off x="3359216" y="1144379"/>
            <a:ext cx="23465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o-RO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Puncte</a:t>
            </a:r>
            <a:r>
              <a:rPr lang="en-US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o-RO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slabe</a:t>
            </a:r>
            <a:r>
              <a:rPr lang="en-US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(</a:t>
            </a:r>
            <a:r>
              <a:rPr lang="ro-RO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</a:t>
            </a:r>
            <a:r>
              <a:rPr lang="en-US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)</a:t>
            </a:r>
            <a:endParaRPr lang="ro-RO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F159B5-2CDD-0C5D-D48F-B512C222A5D7}"/>
              </a:ext>
            </a:extLst>
          </p:cNvPr>
          <p:cNvSpPr txBox="1"/>
          <p:nvPr/>
        </p:nvSpPr>
        <p:spPr>
          <a:xfrm>
            <a:off x="6469971" y="1889811"/>
            <a:ext cx="22680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solidFill>
                  <a:schemeClr val="bg1"/>
                </a:solidFill>
              </a:rPr>
              <a:t>mediu optim (camera în care învăț e aerisită, e multă lumină naturală, temperatura spre scăzută, e liniște)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solidFill>
                  <a:schemeClr val="bg1"/>
                </a:solidFill>
              </a:rPr>
              <a:t>intervalul oportun de învățare este de la trezire spre prânz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E72DB0-8E62-B351-1EC6-5E482864A0CD}"/>
              </a:ext>
            </a:extLst>
          </p:cNvPr>
          <p:cNvSpPr/>
          <p:nvPr/>
        </p:nvSpPr>
        <p:spPr>
          <a:xfrm>
            <a:off x="6420609" y="1144379"/>
            <a:ext cx="232198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o-RO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Oportunități</a:t>
            </a:r>
            <a:r>
              <a:rPr lang="en-US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(</a:t>
            </a:r>
            <a:r>
              <a:rPr lang="ro-RO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</a:t>
            </a:r>
            <a:r>
              <a:rPr lang="en-US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)</a:t>
            </a:r>
            <a:endParaRPr lang="ro-RO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A3D7BE-E0F7-8B12-0CFF-9F93E052376F}"/>
              </a:ext>
            </a:extLst>
          </p:cNvPr>
          <p:cNvSpPr txBox="1"/>
          <p:nvPr/>
        </p:nvSpPr>
        <p:spPr>
          <a:xfrm>
            <a:off x="9525759" y="1889811"/>
            <a:ext cx="22680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solidFill>
                  <a:schemeClr val="bg1"/>
                </a:solidFill>
              </a:rPr>
              <a:t>scăderea notelor la disciplinele la care nu am învățat, implicit a mediei generale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solidFill>
                  <a:schemeClr val="bg1"/>
                </a:solidFill>
              </a:rPr>
              <a:t>pierderea bursei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o-RO" dirty="0">
                <a:solidFill>
                  <a:schemeClr val="bg1"/>
                </a:solidFill>
              </a:rPr>
              <a:t>carențele repetate în învățare pot duce la eșec școlar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C200440-3CB7-333C-0143-9D72A87DD8E7}"/>
              </a:ext>
            </a:extLst>
          </p:cNvPr>
          <p:cNvSpPr/>
          <p:nvPr/>
        </p:nvSpPr>
        <p:spPr>
          <a:xfrm>
            <a:off x="9620669" y="1144379"/>
            <a:ext cx="203344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o-RO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Amenințări</a:t>
            </a:r>
            <a:r>
              <a:rPr lang="en-US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(</a:t>
            </a:r>
            <a:r>
              <a:rPr lang="ro-RO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</a:t>
            </a:r>
            <a:r>
              <a:rPr lang="en-US" sz="2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)</a:t>
            </a:r>
            <a:endParaRPr lang="ro-RO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Freeform 32">
            <a:extLst>
              <a:ext uri="{FF2B5EF4-FFF2-40B4-BE49-F238E27FC236}">
                <a16:creationId xmlns:a16="http://schemas.microsoft.com/office/drawing/2014/main" id="{01CFB721-3C89-09C5-DF0C-F3EB522DCAC0}"/>
              </a:ext>
            </a:extLst>
          </p:cNvPr>
          <p:cNvSpPr/>
          <p:nvPr/>
        </p:nvSpPr>
        <p:spPr>
          <a:xfrm>
            <a:off x="1174979" y="450593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Teardrop 17">
            <a:extLst>
              <a:ext uri="{FF2B5EF4-FFF2-40B4-BE49-F238E27FC236}">
                <a16:creationId xmlns:a16="http://schemas.microsoft.com/office/drawing/2014/main" id="{BD6BF9B3-61A0-332B-F516-7E38D9C29D99}"/>
              </a:ext>
            </a:extLst>
          </p:cNvPr>
          <p:cNvSpPr/>
          <p:nvPr/>
        </p:nvSpPr>
        <p:spPr>
          <a:xfrm rot="18900000">
            <a:off x="10442656" y="526879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Oval 6">
            <a:extLst>
              <a:ext uri="{FF2B5EF4-FFF2-40B4-BE49-F238E27FC236}">
                <a16:creationId xmlns:a16="http://schemas.microsoft.com/office/drawing/2014/main" id="{A7E8AE7F-0415-5E32-A548-948B02015096}"/>
              </a:ext>
            </a:extLst>
          </p:cNvPr>
          <p:cNvSpPr/>
          <p:nvPr/>
        </p:nvSpPr>
        <p:spPr>
          <a:xfrm>
            <a:off x="7327620" y="602327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AA3F376F-8F37-671C-2E38-7B7BFF3B3535}"/>
              </a:ext>
            </a:extLst>
          </p:cNvPr>
          <p:cNvSpPr/>
          <p:nvPr/>
        </p:nvSpPr>
        <p:spPr>
          <a:xfrm rot="5400000">
            <a:off x="4296388" y="602641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820D00B-DDD3-091E-0949-17A9D5914D1B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D21509A-1281-7AB7-F17C-CC16F7F2AA07}"/>
              </a:ext>
            </a:extLst>
          </p:cNvPr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6C6435E-28F2-040C-A8BF-1F7AABAD21F1}"/>
              </a:ext>
            </a:extLst>
          </p:cNvPr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rgbClr val="FA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2E2BE69-5271-8F5F-0417-8FC5E1DDE877}"/>
              </a:ext>
            </a:extLst>
          </p:cNvPr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93F6EF8-B118-0B9B-C093-7806CD232EDE}"/>
              </a:ext>
            </a:extLst>
          </p:cNvPr>
          <p:cNvSpPr/>
          <p:nvPr/>
        </p:nvSpPr>
        <p:spPr>
          <a:xfrm>
            <a:off x="1154034" y="1645058"/>
            <a:ext cx="739933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199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</a:t>
            </a:r>
            <a:endParaRPr lang="en-US" sz="199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9722B6C-BFFE-BDD9-0B7D-493179165C7F}"/>
              </a:ext>
            </a:extLst>
          </p:cNvPr>
          <p:cNvSpPr/>
          <p:nvPr/>
        </p:nvSpPr>
        <p:spPr>
          <a:xfrm>
            <a:off x="4202033" y="1788493"/>
            <a:ext cx="739933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199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</a:t>
            </a:r>
            <a:endParaRPr lang="en-US" sz="199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BFE402-2FD1-7162-BB6F-8EB3FA16CF42}"/>
              </a:ext>
            </a:extLst>
          </p:cNvPr>
          <p:cNvSpPr/>
          <p:nvPr/>
        </p:nvSpPr>
        <p:spPr>
          <a:xfrm>
            <a:off x="7250033" y="1851645"/>
            <a:ext cx="739933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199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</a:t>
            </a:r>
            <a:endParaRPr lang="en-US" sz="199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997E00B-3405-626C-FE1B-3ADE3DBE8C99}"/>
              </a:ext>
            </a:extLst>
          </p:cNvPr>
          <p:cNvSpPr/>
          <p:nvPr/>
        </p:nvSpPr>
        <p:spPr>
          <a:xfrm>
            <a:off x="10298033" y="1851645"/>
            <a:ext cx="739933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199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</a:t>
            </a:r>
            <a:endParaRPr lang="en-US" sz="199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6FF537D-5C31-DE93-A59C-BC576C64B1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303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167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mdc</dc:creator>
  <cp:lastModifiedBy>mdc</cp:lastModifiedBy>
  <cp:revision>15</cp:revision>
  <dcterms:created xsi:type="dcterms:W3CDTF">2024-02-04T13:38:07Z</dcterms:created>
  <dcterms:modified xsi:type="dcterms:W3CDTF">2024-02-04T14:57:24Z</dcterms:modified>
</cp:coreProperties>
</file>