
<file path=[Content_Types].xml><?xml version="1.0" encoding="utf-8"?>
<Types xmlns="http://schemas.openxmlformats.org/package/2006/content-types">
  <Default ContentType="application/xml" Extension="xml"/>
  <Default ContentType="image/png" Extension="png"/>
  <Default ContentType="application/vnd.openxmlformats-package.relationships+xml" Extension="rels"/>
  <Default ContentType="image/x-emf" Extension="emf"/>
  <Override ContentType="application/vnd.openxmlformats-officedocument.presentationml.slideMaster+xml" PartName="/ppt/slideMasters/slideMaster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3.xml"/>
  <Override ContentType="application/vnd.openxmlformats-officedocument.presentationml.slide+xml" PartName="/ppt/slides/slide13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2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presentation.main+xml" PartName="/ppt/presentation.xml"/>
  <Override ContentType="application/vnd.openxmlformats-officedocument.presentationml.presProps+xml" PartName="/ppt/presProps1.xml"/>
  <Override ContentType="application/vnd.openxmlformats-officedocument.theme+xml" PartName="/ppt/theme/theme1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48" r:id="rId3"/>
  </p:sldMasterIdLst>
  <p:sldIdLst>
    <p:sldId id="256" r:id="rId4"/>
    <p:sldId id="257" r:id="rId5"/>
    <p:sldId id="258" r:id="rId6"/>
    <p:sldId id="259" r:id="rId7"/>
    <p:sldId id="260" r:id="rId8"/>
    <p:sldId id="261" r:id="rId9"/>
    <p:sldId id="262" r:id="rId10"/>
    <p:sldId id="263" r:id="rId11"/>
    <p:sldId id="264" r:id="rId12"/>
    <p:sldId id="265" r:id="rId13"/>
    <p:sldId id="266" r:id="rId14"/>
    <p:sldId id="267" r:id="rId15"/>
    <p:sldId id="268" r:id="rId16"/>
    <p:sldId id="269" r:id="rId17"/>
  </p:sldIdLst>
  <p:sldSz cy="6858000" cx="12192000"/>
  <p:notesSz cx="6858000" cy="9144000"/>
  <p:defaultTextStyle>
    <a:defPPr lvl="0">
      <a:defRPr lang="en-US"/>
    </a:defPPr>
    <a:lvl1pPr defTabSz="914400" eaLnBrk="1" hangingPunct="1" latinLnBrk="0" lvl="0" marL="0" rtl="0" algn="l">
      <a:defRPr kern="1200" sz="1800">
        <a:solidFill>
          <a:schemeClr val="tx1"/>
        </a:solidFill>
        <a:latin typeface="+mn-lt"/>
        <a:ea typeface="+mn-ea"/>
        <a:cs typeface="+mn-cs"/>
      </a:defRPr>
    </a:lvl1pPr>
    <a:lvl2pPr defTabSz="914400" eaLnBrk="1" hangingPunct="1" latinLnBrk="0" lvl="1" marL="457200" rtl="0" algn="l">
      <a:defRPr kern="1200" sz="1800">
        <a:solidFill>
          <a:schemeClr val="tx1"/>
        </a:solidFill>
        <a:latin typeface="+mn-lt"/>
        <a:ea typeface="+mn-ea"/>
        <a:cs typeface="+mn-cs"/>
      </a:defRPr>
    </a:lvl2pPr>
    <a:lvl3pPr defTabSz="914400" eaLnBrk="1" hangingPunct="1" latinLnBrk="0" lvl="2" marL="914400" rtl="0" algn="l">
      <a:defRPr kern="1200" sz="1800">
        <a:solidFill>
          <a:schemeClr val="tx1"/>
        </a:solidFill>
        <a:latin typeface="+mn-lt"/>
        <a:ea typeface="+mn-ea"/>
        <a:cs typeface="+mn-cs"/>
      </a:defRPr>
    </a:lvl3pPr>
    <a:lvl4pPr defTabSz="914400" eaLnBrk="1" hangingPunct="1" latinLnBrk="0" lvl="3" marL="1371600" rtl="0" algn="l">
      <a:defRPr kern="1200" sz="1800">
        <a:solidFill>
          <a:schemeClr val="tx1"/>
        </a:solidFill>
        <a:latin typeface="+mn-lt"/>
        <a:ea typeface="+mn-ea"/>
        <a:cs typeface="+mn-cs"/>
      </a:defRPr>
    </a:lvl4pPr>
    <a:lvl5pPr defTabSz="914400" eaLnBrk="1" hangingPunct="1" latinLnBrk="0" lvl="4" marL="1828800" rtl="0" algn="l">
      <a:defRPr kern="1200" sz="1800">
        <a:solidFill>
          <a:schemeClr val="tx1"/>
        </a:solidFill>
        <a:latin typeface="+mn-lt"/>
        <a:ea typeface="+mn-ea"/>
        <a:cs typeface="+mn-cs"/>
      </a:defRPr>
    </a:lvl5pPr>
    <a:lvl6pPr defTabSz="914400" eaLnBrk="1" hangingPunct="1" latinLnBrk="0" lvl="5" marL="2286000" rtl="0" algn="l">
      <a:defRPr kern="1200" sz="1800">
        <a:solidFill>
          <a:schemeClr val="tx1"/>
        </a:solidFill>
        <a:latin typeface="+mn-lt"/>
        <a:ea typeface="+mn-ea"/>
        <a:cs typeface="+mn-cs"/>
      </a:defRPr>
    </a:lvl6pPr>
    <a:lvl7pPr defTabSz="914400" eaLnBrk="1" hangingPunct="1" latinLnBrk="0" lvl="6" marL="2743200" rtl="0" algn="l">
      <a:defRPr kern="1200" sz="1800">
        <a:solidFill>
          <a:schemeClr val="tx1"/>
        </a:solidFill>
        <a:latin typeface="+mn-lt"/>
        <a:ea typeface="+mn-ea"/>
        <a:cs typeface="+mn-cs"/>
      </a:defRPr>
    </a:lvl7pPr>
    <a:lvl8pPr defTabSz="914400" eaLnBrk="1" hangingPunct="1" latinLnBrk="0" lvl="7" marL="3200400" rtl="0" algn="l">
      <a:defRPr kern="1200" sz="1800">
        <a:solidFill>
          <a:schemeClr val="tx1"/>
        </a:solidFill>
        <a:latin typeface="+mn-lt"/>
        <a:ea typeface="+mn-ea"/>
        <a:cs typeface="+mn-cs"/>
      </a:defRPr>
    </a:lvl8pPr>
    <a:lvl9pPr defTabSz="914400" eaLnBrk="1" hangingPunct="1" latinLnBrk="0" lvl="8" marL="3657600" rtl="0" algn="l">
      <a:defRPr kern="1200" sz="18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1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" Type="http://schemas.openxmlformats.org/officeDocument/2006/relationships/theme" Target="theme/theme1.xml"/><Relationship Id="rId2" Type="http://schemas.openxmlformats.org/officeDocument/2006/relationships/presProps" Target="presProps1.xml"/><Relationship Id="rId3" Type="http://schemas.openxmlformats.org/officeDocument/2006/relationships/slideMaster" Target="slideMasters/slideMaster1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5" Type="http://schemas.openxmlformats.org/officeDocument/2006/relationships/slide" Target="slides/slide2.xml"/><Relationship Id="rId6" Type="http://schemas.openxmlformats.org/officeDocument/2006/relationships/slide" Target="slides/slide3.xml"/><Relationship Id="rId7" Type="http://schemas.openxmlformats.org/officeDocument/2006/relationships/slide" Target="slides/slide4.xml"/><Relationship Id="rId8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46899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14718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6323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18033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51504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491008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4999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500877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87623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5078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074757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A58EE8-180B-4F6C-83FA-49EB954D0CF4}" type="datetimeFigureOut">
              <a:rPr lang="en-US" smtClean="0"/>
              <a:t>10/17/2024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816EC9-8D4D-4F63-B250-C681C517498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26503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insse.ro/cms/ro/esc-olimpiada" TargetMode="External"/><Relationship Id="rId2" Type="http://schemas.openxmlformats.org/officeDocument/2006/relationships/hyperlink" Target="mailto:competitia@insse.ro" TargetMode="Externa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.png"/><Relationship Id="rId5" Type="http://schemas.openxmlformats.org/officeDocument/2006/relationships/hyperlink" Target="https://ec.europa.eu/eurostat" TargetMode="External"/><Relationship Id="rId4" Type="http://schemas.openxmlformats.org/officeDocument/2006/relationships/hyperlink" Target="https://esc2025.eu/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0080" cy="1050768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2386739"/>
            <a:ext cx="9144000" cy="2619214"/>
          </a:xfrm>
        </p:spPr>
        <p:txBody>
          <a:bodyPr>
            <a:normAutofit fontScale="90000"/>
          </a:bodyPr>
          <a:lstStyle/>
          <a:p>
            <a:br>
              <a:rPr lang="en-GB" b="1" dirty="0">
                <a:solidFill>
                  <a:srgbClr val="0070C0"/>
                </a:solidFill>
              </a:rPr>
            </a:br>
            <a:br>
              <a:rPr lang="en-GB" b="1" dirty="0">
                <a:solidFill>
                  <a:srgbClr val="0070C0"/>
                </a:solidFill>
              </a:rPr>
            </a:br>
            <a:r>
              <a:rPr lang="ro-RO" b="1" dirty="0">
                <a:solidFill>
                  <a:srgbClr val="0070C0"/>
                </a:solidFill>
              </a:rPr>
              <a:t>Competiția europeană de statistică 2024-2025</a:t>
            </a:r>
            <a:br>
              <a:rPr lang="ro-RO" b="1" dirty="0">
                <a:solidFill>
                  <a:srgbClr val="0070C0"/>
                </a:solidFill>
              </a:rPr>
            </a:br>
            <a:r>
              <a:rPr lang="ro-RO" b="1" dirty="0">
                <a:solidFill>
                  <a:srgbClr val="0070C0"/>
                </a:solidFill>
              </a:rPr>
              <a:t>(CES 2024-2025)</a:t>
            </a:r>
            <a:endParaRPr lang="en-US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49086" y="5473337"/>
            <a:ext cx="52469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o-RO" dirty="0">
                <a:solidFill>
                  <a:schemeClr val="accent1">
                    <a:lumMod val="75000"/>
                  </a:schemeClr>
                </a:solidFill>
              </a:rPr>
              <a:t>Ana Maria RANTA</a:t>
            </a:r>
          </a:p>
          <a:p>
            <a:r>
              <a:rPr lang="ro-RO" dirty="0">
                <a:solidFill>
                  <a:schemeClr val="accent1">
                    <a:lumMod val="75000"/>
                  </a:schemeClr>
                </a:solidFill>
              </a:rPr>
              <a:t>Director adjunct, manager de proiect CES 2024-2025</a:t>
            </a: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3451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Desfășurarea testării a doua: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/>
              <a:t>A doua testare  presupune pregătirea unei prezentări în urma analizei unui set real de date statistice; </a:t>
            </a:r>
          </a:p>
          <a:p>
            <a:r>
              <a:rPr lang="ro-RO" dirty="0"/>
              <a:t>Setul real de date statistice poate fi, de exemplu, din Recensământul Populației și Locuințelor RPL 2021;</a:t>
            </a:r>
          </a:p>
          <a:p>
            <a:r>
              <a:rPr lang="ro-RO" dirty="0"/>
              <a:t>Setul real de date va fi într-un format Excel;</a:t>
            </a:r>
          </a:p>
          <a:p>
            <a:r>
              <a:rPr lang="ro-RO" dirty="0"/>
              <a:t>Prezentarea va fi realizată într-un format PowerPoint;</a:t>
            </a:r>
          </a:p>
          <a:p>
            <a:r>
              <a:rPr lang="ro-RO" dirty="0"/>
              <a:t>Prezentarea realizată de către elevi va avea un număr maxim de 10 </a:t>
            </a:r>
            <a:r>
              <a:rPr lang="ro-RO" dirty="0" err="1"/>
              <a:t>slide</a:t>
            </a:r>
            <a:r>
              <a:rPr lang="ro-RO" dirty="0"/>
              <a:t>-uri și va consta în detalierea tehnicilor de analiză, a rezultatelor obținute, concluzii.</a:t>
            </a:r>
          </a:p>
          <a:p>
            <a:endParaRPr lang="ro-RO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81251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749"/>
            <a:ext cx="12071126" cy="104860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AEA9EAC1-573A-4A0E-82A5-99A099651AAA}"/>
              </a:ext>
            </a:extLst>
          </p:cNvPr>
          <p:cNvSpPr txBox="1"/>
          <p:nvPr/>
        </p:nvSpPr>
        <p:spPr>
          <a:xfrm>
            <a:off x="2265680" y="1689854"/>
            <a:ext cx="7152640" cy="89255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o-RO" sz="2600" dirty="0"/>
              <a:t>Premierea – câștigătorii Olimpiadei naționale de statistică: </a:t>
            </a:r>
            <a:endParaRPr lang="en-US" sz="2600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02E96B3-8505-358A-64D6-AFEE16416335}"/>
              </a:ext>
            </a:extLst>
          </p:cNvPr>
          <p:cNvSpPr txBox="1"/>
          <p:nvPr/>
        </p:nvSpPr>
        <p:spPr>
          <a:xfrm>
            <a:off x="1999281" y="2833629"/>
            <a:ext cx="7090475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400" dirty="0"/>
              <a:t>Vor fi premiați elevii e</a:t>
            </a:r>
            <a:r>
              <a:rPr lang="en-US" sz="2400" dirty="0" err="1"/>
              <a:t>chipel</a:t>
            </a:r>
            <a:r>
              <a:rPr lang="ro-RO" sz="2400" dirty="0"/>
              <a:t>or</a:t>
            </a:r>
            <a:r>
              <a:rPr lang="en-US" sz="2400" dirty="0"/>
              <a:t> </a:t>
            </a:r>
            <a:r>
              <a:rPr lang="en-US" sz="2400" dirty="0" err="1"/>
              <a:t>câștigătoare</a:t>
            </a:r>
            <a:r>
              <a:rPr lang="en-US" sz="2400" dirty="0"/>
              <a:t> din </a:t>
            </a:r>
            <a:r>
              <a:rPr lang="en-US" sz="2400" dirty="0" err="1"/>
              <a:t>fiecare</a:t>
            </a:r>
            <a:r>
              <a:rPr lang="en-US" sz="2400" dirty="0"/>
              <a:t> </a:t>
            </a:r>
            <a:r>
              <a:rPr lang="en-US" sz="2400" dirty="0" err="1"/>
              <a:t>categorie</a:t>
            </a:r>
            <a:r>
              <a:rPr lang="ro-RO" sz="2400" dirty="0"/>
              <a:t> Seniori/ Juniori</a:t>
            </a:r>
            <a:r>
              <a:rPr lang="en-US" sz="2400" dirty="0"/>
              <a:t> (3 </a:t>
            </a:r>
            <a:r>
              <a:rPr lang="en-US" sz="2400" dirty="0" err="1"/>
              <a:t>echipe</a:t>
            </a:r>
            <a:r>
              <a:rPr lang="ro-RO" sz="2400" dirty="0"/>
              <a:t> câștigătoare – premiu I, II, respectiv III);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ro-RO" sz="2400" dirty="0"/>
              <a:t>V</a:t>
            </a:r>
            <a:r>
              <a:rPr lang="en-US" sz="2400" dirty="0"/>
              <a:t>or fi </a:t>
            </a:r>
            <a:r>
              <a:rPr lang="en-US" sz="2400" dirty="0" err="1"/>
              <a:t>premiați</a:t>
            </a:r>
            <a:r>
              <a:rPr lang="en-US" sz="2400" dirty="0"/>
              <a:t> </a:t>
            </a:r>
            <a:r>
              <a:rPr lang="en-US" sz="2400" dirty="0" err="1"/>
              <a:t>profesorii</a:t>
            </a:r>
            <a:r>
              <a:rPr lang="en-US" sz="2400" dirty="0"/>
              <a:t> </a:t>
            </a:r>
            <a:r>
              <a:rPr lang="en-US" sz="2400" dirty="0" err="1"/>
              <a:t>coordonatori</a:t>
            </a:r>
            <a:r>
              <a:rPr lang="en-US" sz="2400" dirty="0"/>
              <a:t> </a:t>
            </a:r>
            <a:r>
              <a:rPr lang="ro-RO" sz="2400" dirty="0"/>
              <a:t>în produse cadou echivalente în valoare de 400 euro; </a:t>
            </a:r>
          </a:p>
          <a:p>
            <a:pPr marL="285750" indent="-285750" algn="just">
              <a:buFont typeface="Arial" panose="020B0604020202020204" pitchFamily="34" charset="0"/>
              <a:buChar char="•"/>
            </a:pPr>
            <a:r>
              <a:rPr lang="en-US" sz="2400" dirty="0" err="1"/>
              <a:t>Premiile</a:t>
            </a:r>
            <a:r>
              <a:rPr lang="ro-RO" sz="2400" dirty="0"/>
              <a:t> vor consta în </a:t>
            </a:r>
            <a:r>
              <a:rPr lang="en-US" sz="2400" dirty="0" err="1"/>
              <a:t>produse</a:t>
            </a:r>
            <a:r>
              <a:rPr lang="en-US" sz="2400" dirty="0"/>
              <a:t> </a:t>
            </a:r>
            <a:r>
              <a:rPr lang="en-US" sz="2400" dirty="0" err="1"/>
              <a:t>cadou</a:t>
            </a:r>
            <a:r>
              <a:rPr lang="ro-RO" sz="2400" dirty="0"/>
              <a:t> echivalente:     - premiu I produse cadou în valoare de 300 euro/ elev; premiul II 200 euro / elev;</a:t>
            </a:r>
            <a:r>
              <a:rPr lang="en-US" sz="2400" dirty="0"/>
              <a:t> </a:t>
            </a:r>
            <a:r>
              <a:rPr lang="ro-RO" sz="2400" dirty="0"/>
              <a:t>premiul III 100 euro/ elev.</a:t>
            </a:r>
          </a:p>
        </p:txBody>
      </p:sp>
    </p:spTree>
    <p:extLst>
      <p:ext uri="{BB962C8B-B14F-4D97-AF65-F5344CB8AC3E}">
        <p14:creationId xmlns:p14="http://schemas.microsoft.com/office/powerpoint/2010/main" val="376439170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Derularea Competiției europene de statistică: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ro-RO" dirty="0"/>
              <a:t>Echipele declarate câștigătoare ale Olimpiadei Naționale pentru fiecare categorie (Seniori/ Juniori) vor participa la Competiția europeană;</a:t>
            </a:r>
          </a:p>
          <a:p>
            <a:r>
              <a:rPr lang="ro-RO" dirty="0"/>
              <a:t>Se va desfășura tot on-line;</a:t>
            </a:r>
          </a:p>
          <a:p>
            <a:r>
              <a:rPr lang="ro-RO" dirty="0"/>
              <a:t>Echipele participante vor trebui să realizeze un videoclip în care vor selecta, prezenta și vor face referire la statistici oficiale pentru a-și susține mesajul pe o anumită temă; </a:t>
            </a:r>
          </a:p>
          <a:p>
            <a:r>
              <a:rPr lang="ro-RO" dirty="0"/>
              <a:t>Subiectul videoclipului va fi publicat la începutul lunii decembrie 2024 pe site;</a:t>
            </a:r>
          </a:p>
          <a:p>
            <a:r>
              <a:rPr lang="ro-RO" dirty="0"/>
              <a:t>Durata maximă va fi de 2 minute si 10 secunde (din care maxim 2 minute conținutul si 10 secunde menționarea surselor);</a:t>
            </a:r>
          </a:p>
          <a:p>
            <a:r>
              <a:rPr lang="ro-RO" dirty="0"/>
              <a:t>Juriul va stabili 5 echipe finaliste/ categorie, respectiv 1 echipă câștigătoare/ categorie;</a:t>
            </a:r>
          </a:p>
          <a:p>
            <a:r>
              <a:rPr lang="ro-RO" dirty="0"/>
              <a:t>Fiecare membru și profesor coordonator al celor două echipe câștigătoare ale Competiției europene (categoria A și B) vor primi următoarele premii: carduri cadou în valoare de 400 euro, diplomă, trofeu, materiale promoționale de la </a:t>
            </a:r>
            <a:r>
              <a:rPr lang="ro-RO" dirty="0" err="1"/>
              <a:t>Eurostat</a:t>
            </a:r>
            <a:r>
              <a:rPr lang="ro-RO" dirty="0"/>
              <a:t>.</a:t>
            </a:r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ro-RO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1460539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/>
              <a:t>In scurt timp se va publica pe site-ul INS Regulamentul ONS</a:t>
            </a:r>
          </a:p>
          <a:p>
            <a:r>
              <a:rPr lang="ro-RO" dirty="0" err="1"/>
              <a:t>Intrebări</a:t>
            </a:r>
            <a:r>
              <a:rPr lang="ro-RO" dirty="0"/>
              <a:t> pot fi adresate la </a:t>
            </a:r>
            <a:r>
              <a:rPr lang="ro-RO" dirty="0">
                <a:hlinkClick r:id="rId2"/>
              </a:rPr>
              <a:t>competitia@insse.ro</a:t>
            </a:r>
            <a:r>
              <a:rPr lang="ro-RO" dirty="0"/>
              <a:t> </a:t>
            </a:r>
          </a:p>
          <a:p>
            <a:r>
              <a:rPr lang="ro-RO" dirty="0"/>
              <a:t>Toate informațiile vor fi postate pe site-ul Institutului Național de Statistică într-o secțiune dedicată ONS</a:t>
            </a:r>
          </a:p>
          <a:p>
            <a:r>
              <a:rPr lang="ro-RO" dirty="0"/>
              <a:t>Site-ul INS </a:t>
            </a:r>
            <a:r>
              <a:rPr lang="ro-RO" dirty="0">
                <a:hlinkClick r:id="rId3"/>
              </a:rPr>
              <a:t>https://insse.ro/cms/ro/esc-olimpiada</a:t>
            </a:r>
            <a:r>
              <a:rPr lang="ro-RO" dirty="0"/>
              <a:t> </a:t>
            </a:r>
          </a:p>
          <a:p>
            <a:r>
              <a:rPr lang="ro-RO" dirty="0"/>
              <a:t>Site-ul CES </a:t>
            </a:r>
            <a:r>
              <a:rPr lang="ro-RO" dirty="0">
                <a:hlinkClick r:id="rId4"/>
              </a:rPr>
              <a:t>https://esc2025.eu/</a:t>
            </a:r>
            <a:r>
              <a:rPr lang="ro-RO" dirty="0"/>
              <a:t>  </a:t>
            </a:r>
          </a:p>
          <a:p>
            <a:r>
              <a:rPr lang="ro-RO" dirty="0"/>
              <a:t>Site-ul </a:t>
            </a:r>
            <a:r>
              <a:rPr lang="ro-RO" dirty="0" err="1"/>
              <a:t>Eurostat</a:t>
            </a:r>
            <a:r>
              <a:rPr lang="ro-RO" dirty="0"/>
              <a:t> </a:t>
            </a:r>
            <a:r>
              <a:rPr lang="ro-RO" dirty="0">
                <a:hlinkClick r:id="rId5"/>
              </a:rPr>
              <a:t>https://ec.europa.eu/eurostat</a:t>
            </a:r>
            <a:r>
              <a:rPr lang="ro-RO" dirty="0"/>
              <a:t> </a:t>
            </a:r>
          </a:p>
          <a:p>
            <a:endParaRPr lang="ro-RO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2244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3749"/>
            <a:ext cx="12071126" cy="1048603"/>
          </a:xfrm>
          <a:prstGeom prst="rect">
            <a:avLst/>
          </a:prstGeom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AA82CECC-D628-8E37-9CC1-3D1B3B6213B9}"/>
              </a:ext>
            </a:extLst>
          </p:cNvPr>
          <p:cNvSpPr txBox="1"/>
          <p:nvPr/>
        </p:nvSpPr>
        <p:spPr>
          <a:xfrm>
            <a:off x="3048000" y="2274838"/>
            <a:ext cx="6096000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endParaRPr lang="ro-RO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o-RO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endParaRPr lang="ro-RO" sz="2800" b="1" dirty="0">
              <a:solidFill>
                <a:schemeClr val="accent1">
                  <a:lumMod val="75000"/>
                </a:schemeClr>
              </a:solidFill>
            </a:endParaRPr>
          </a:p>
          <a:p>
            <a:pPr algn="ctr"/>
            <a:r>
              <a:rPr lang="ro-RO" sz="2800" b="1" dirty="0">
                <a:solidFill>
                  <a:schemeClr val="accent1">
                    <a:lumMod val="75000"/>
                  </a:schemeClr>
                </a:solidFill>
              </a:rPr>
              <a:t>Vă mulţumesc!</a:t>
            </a:r>
            <a:endParaRPr lang="en-US" sz="2800" b="1" dirty="0">
              <a:solidFill>
                <a:schemeClr val="accent1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824149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1162844"/>
            <a:ext cx="10515600" cy="718207"/>
          </a:xfrm>
        </p:spPr>
        <p:txBody>
          <a:bodyPr>
            <a:noAutofit/>
          </a:bodyPr>
          <a:lstStyle/>
          <a:p>
            <a:pPr algn="ctr"/>
            <a:br>
              <a:rPr lang="ro-RO" sz="2600" b="1" dirty="0">
                <a:solidFill>
                  <a:srgbClr val="0070C0"/>
                </a:solidFill>
              </a:rPr>
            </a:br>
            <a:r>
              <a:rPr lang="ro-RO" sz="3200" dirty="0">
                <a:solidFill>
                  <a:srgbClr val="0070C0"/>
                </a:solidFill>
              </a:rPr>
              <a:t>Obiectivele generale ale Competiției Europene de Statistică (CES 2024-2025) sunt:</a:t>
            </a:r>
            <a:br>
              <a:rPr lang="en-GB" sz="3200" dirty="0"/>
            </a:br>
            <a:endParaRPr lang="en-US" sz="2600" b="1" dirty="0">
              <a:solidFill>
                <a:srgbClr val="0070C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77763" y="2194560"/>
            <a:ext cx="10515600" cy="4308973"/>
          </a:xfrm>
        </p:spPr>
        <p:txBody>
          <a:bodyPr>
            <a:normAutofit/>
          </a:bodyPr>
          <a:lstStyle/>
          <a:p>
            <a:r>
              <a:rPr lang="en-GB" dirty="0" err="1"/>
              <a:t>stimula</a:t>
            </a:r>
            <a:r>
              <a:rPr lang="ro-RO" dirty="0"/>
              <a:t>rea</a:t>
            </a:r>
            <a:r>
              <a:rPr lang="en-GB" dirty="0"/>
              <a:t> </a:t>
            </a:r>
            <a:r>
              <a:rPr lang="en-GB" dirty="0" err="1"/>
              <a:t>curiozit</a:t>
            </a:r>
            <a:r>
              <a:rPr lang="ro-RO" dirty="0" err="1"/>
              <a:t>ății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interesul</a:t>
            </a:r>
            <a:r>
              <a:rPr lang="ro-RO" dirty="0"/>
              <a:t>ui</a:t>
            </a:r>
            <a:r>
              <a:rPr lang="en-GB" dirty="0"/>
              <a:t> </a:t>
            </a:r>
            <a:r>
              <a:rPr lang="en-GB" dirty="0" err="1"/>
              <a:t>elevilor</a:t>
            </a:r>
            <a:r>
              <a:rPr lang="en-GB" dirty="0"/>
              <a:t> </a:t>
            </a:r>
            <a:r>
              <a:rPr lang="en-GB" dirty="0" err="1"/>
              <a:t>privind</a:t>
            </a:r>
            <a:r>
              <a:rPr lang="en-GB" dirty="0"/>
              <a:t> </a:t>
            </a:r>
            <a:r>
              <a:rPr lang="en-GB" dirty="0" err="1"/>
              <a:t>utilizarea</a:t>
            </a:r>
            <a:r>
              <a:rPr lang="en-GB" dirty="0"/>
              <a:t> </a:t>
            </a:r>
            <a:r>
              <a:rPr lang="en-GB" dirty="0" err="1"/>
              <a:t>statisticilor</a:t>
            </a:r>
            <a:r>
              <a:rPr lang="en-GB" dirty="0"/>
              <a:t> </a:t>
            </a:r>
            <a:r>
              <a:rPr lang="en-GB" dirty="0" err="1"/>
              <a:t>oficiale</a:t>
            </a:r>
            <a:r>
              <a:rPr lang="ro-RO" dirty="0"/>
              <a:t>;</a:t>
            </a:r>
          </a:p>
          <a:p>
            <a:r>
              <a:rPr lang="en-GB" dirty="0" err="1"/>
              <a:t>încuraja</a:t>
            </a:r>
            <a:r>
              <a:rPr lang="ro-RO" dirty="0"/>
              <a:t>rea</a:t>
            </a:r>
            <a:r>
              <a:rPr lang="en-GB" dirty="0"/>
              <a:t> </a:t>
            </a:r>
            <a:r>
              <a:rPr lang="en-GB" dirty="0" err="1"/>
              <a:t>profesori</a:t>
            </a:r>
            <a:r>
              <a:rPr lang="ro-RO" dirty="0"/>
              <a:t>lor</a:t>
            </a:r>
            <a:r>
              <a:rPr lang="en-GB" dirty="0"/>
              <a:t> </a:t>
            </a:r>
            <a:r>
              <a:rPr lang="en-GB" dirty="0" err="1"/>
              <a:t>să</a:t>
            </a:r>
            <a:r>
              <a:rPr lang="en-GB" dirty="0"/>
              <a:t> </a:t>
            </a:r>
            <a:r>
              <a:rPr lang="en-GB" dirty="0" err="1"/>
              <a:t>utilizeze</a:t>
            </a:r>
            <a:r>
              <a:rPr lang="en-GB" dirty="0"/>
              <a:t> </a:t>
            </a:r>
            <a:r>
              <a:rPr lang="en-GB" dirty="0" err="1"/>
              <a:t>materiale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tehnici</a:t>
            </a:r>
            <a:r>
              <a:rPr lang="en-GB" dirty="0"/>
              <a:t> </a:t>
            </a:r>
            <a:r>
              <a:rPr lang="en-GB" dirty="0" err="1"/>
              <a:t>moderne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aplicarea</a:t>
            </a:r>
            <a:r>
              <a:rPr lang="en-GB" dirty="0"/>
              <a:t> </a:t>
            </a:r>
            <a:r>
              <a:rPr lang="en-GB" dirty="0" err="1"/>
              <a:t>statisticii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cadrul</a:t>
            </a:r>
            <a:r>
              <a:rPr lang="en-GB" dirty="0"/>
              <a:t> </a:t>
            </a:r>
            <a:r>
              <a:rPr lang="en-GB" dirty="0" err="1"/>
              <a:t>diferitelor</a:t>
            </a:r>
            <a:r>
              <a:rPr lang="en-GB" dirty="0"/>
              <a:t> discipline</a:t>
            </a:r>
            <a:r>
              <a:rPr lang="ro-RO" dirty="0"/>
              <a:t>;</a:t>
            </a:r>
          </a:p>
          <a:p>
            <a:r>
              <a:rPr lang="en-GB" dirty="0" err="1"/>
              <a:t>evidenți</a:t>
            </a:r>
            <a:r>
              <a:rPr lang="ro-RO" dirty="0" err="1"/>
              <a:t>erea</a:t>
            </a:r>
            <a:r>
              <a:rPr lang="en-GB" dirty="0"/>
              <a:t> </a:t>
            </a:r>
            <a:r>
              <a:rPr lang="en-GB" dirty="0" err="1"/>
              <a:t>rolul</a:t>
            </a:r>
            <a:r>
              <a:rPr lang="ro-RO" dirty="0"/>
              <a:t>ui</a:t>
            </a:r>
            <a:r>
              <a:rPr lang="en-GB" dirty="0"/>
              <a:t> </a:t>
            </a:r>
            <a:r>
              <a:rPr lang="en-GB" dirty="0" err="1"/>
              <a:t>și</a:t>
            </a:r>
            <a:r>
              <a:rPr lang="en-GB" dirty="0"/>
              <a:t> </a:t>
            </a:r>
            <a:r>
              <a:rPr lang="en-GB" dirty="0" err="1"/>
              <a:t>importanț</a:t>
            </a:r>
            <a:r>
              <a:rPr lang="ro-RO" dirty="0"/>
              <a:t>ei</a:t>
            </a:r>
            <a:r>
              <a:rPr lang="en-GB" dirty="0"/>
              <a:t> </a:t>
            </a:r>
            <a:r>
              <a:rPr lang="en-GB" dirty="0" err="1"/>
              <a:t>statisticii</a:t>
            </a:r>
            <a:r>
              <a:rPr lang="en-GB" dirty="0"/>
              <a:t> </a:t>
            </a:r>
            <a:r>
              <a:rPr lang="en-GB" dirty="0" err="1"/>
              <a:t>în</a:t>
            </a:r>
            <a:r>
              <a:rPr lang="en-GB" dirty="0"/>
              <a:t> </a:t>
            </a:r>
            <a:r>
              <a:rPr lang="en-GB" dirty="0" err="1"/>
              <a:t>societate</a:t>
            </a:r>
            <a:r>
              <a:rPr lang="ro-RO" dirty="0"/>
              <a:t>;</a:t>
            </a:r>
          </a:p>
          <a:p>
            <a:r>
              <a:rPr lang="ro-RO" dirty="0"/>
              <a:t>promovarea muncii în echipă și colaborarea pentru atingerea unor obiective comune.</a:t>
            </a:r>
            <a:endParaRPr lang="en-GB" dirty="0"/>
          </a:p>
          <a:p>
            <a:pPr marL="0" indent="0">
              <a:buNone/>
            </a:pP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8994379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Descriere competiție  și condiții de eligibilitate (1)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o-RO" dirty="0"/>
              <a:t>Competiția este organizată astfel:</a:t>
            </a:r>
          </a:p>
          <a:p>
            <a:pPr lvl="2"/>
            <a:r>
              <a:rPr lang="ro-RO" dirty="0"/>
              <a:t>La nivel național – Olimpiada Națională de Statistică</a:t>
            </a:r>
            <a:r>
              <a:rPr lang="en-GB" dirty="0"/>
              <a:t> (ONS)</a:t>
            </a:r>
            <a:r>
              <a:rPr lang="ro-RO" dirty="0"/>
              <a:t>;</a:t>
            </a:r>
          </a:p>
          <a:p>
            <a:pPr lvl="2"/>
            <a:r>
              <a:rPr lang="ro-RO" dirty="0"/>
              <a:t>La nivel european – Competiția Europeană de Statistică (CES);</a:t>
            </a:r>
          </a:p>
          <a:p>
            <a:r>
              <a:rPr lang="ro-RO" dirty="0"/>
              <a:t>Competiția vizează două categorii de elevi, și anume: </a:t>
            </a:r>
          </a:p>
          <a:p>
            <a:pPr lvl="1"/>
            <a:r>
              <a:rPr lang="ro-RO" dirty="0"/>
              <a:t>Categoria A Seniori – elevi din clasele a XI-a și a XII-a</a:t>
            </a:r>
          </a:p>
          <a:p>
            <a:pPr lvl="1"/>
            <a:r>
              <a:rPr lang="ro-RO" dirty="0"/>
              <a:t>Categoria B Juniori – elevi din clasele a IX-a și a X-a</a:t>
            </a:r>
          </a:p>
          <a:p>
            <a:r>
              <a:rPr lang="ro-RO" dirty="0"/>
              <a:t>Fiecare echipă este formată din 2 maxim 3 elevi îndrumați de un profesor coordonator;</a:t>
            </a:r>
          </a:p>
          <a:p>
            <a:r>
              <a:rPr lang="ro-RO" dirty="0"/>
              <a:t>Elevii sunt obligatoriu din aceeași unitate de învățământ;</a:t>
            </a:r>
          </a:p>
          <a:p>
            <a:r>
              <a:rPr lang="ro-RO" dirty="0"/>
              <a:t>Un elev poate participa doar într-o singură echipă;</a:t>
            </a:r>
          </a:p>
          <a:p>
            <a:r>
              <a:rPr lang="ro-RO" dirty="0"/>
              <a:t>Un profesor poate coordona mai multe echipe din aceeași unitate de învățământ.</a:t>
            </a:r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0495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Descriere competiție  și condiții de eligibilitate (2)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o-RO" dirty="0"/>
              <a:t>Institutul Național de Statistică organizează și  desfășoară în bune condiții Olimpiada Națională de Statistică în parteneriat cu Ministerul Educației;</a:t>
            </a:r>
          </a:p>
          <a:p>
            <a:r>
              <a:rPr lang="ro-RO" dirty="0"/>
              <a:t>Olimpiada Națională și Competiția Europeană de Statistică se vor desfășura online prin înregistrarea într-o Platformă, prin urmare elevii vor susține testările în cadrul unităților de învățământ într-un interval de timp care va fi specificat în Regulament;</a:t>
            </a:r>
            <a:r>
              <a:rPr lang="ro-RO" dirty="0">
                <a:solidFill>
                  <a:srgbClr val="FF0000"/>
                </a:solidFill>
              </a:rPr>
              <a:t> </a:t>
            </a:r>
          </a:p>
          <a:p>
            <a:r>
              <a:rPr lang="ro-RO" dirty="0"/>
              <a:t>Echipele de elevi vor fi înregistrate de către profesorul coordonator al fiecărei echipe pe o platformă unică;</a:t>
            </a:r>
          </a:p>
          <a:p>
            <a:r>
              <a:rPr lang="ro-RO" dirty="0"/>
              <a:t>Probele din cadrul ONS se numesc testări;</a:t>
            </a:r>
          </a:p>
          <a:p>
            <a:r>
              <a:rPr lang="ro-RO" dirty="0"/>
              <a:t>Echipele de elevi vor fi supravegheați în timpul testărilor de către o echipă de profesori (minim 2) stabiliți la nivelul fiecărei unități de învățământ. Detaliile vor fi specificate în Regulament.</a:t>
            </a:r>
          </a:p>
          <a:p>
            <a:endParaRPr lang="ro-RO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96857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Calendarul de desfășurare a ONS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o-RO" dirty="0"/>
              <a:t>Perioada de înregistrare a echipelor: 30 octombrie – 20 decembrie 2024;</a:t>
            </a:r>
          </a:p>
          <a:p>
            <a:r>
              <a:rPr lang="ro-RO" dirty="0"/>
              <a:t>Perioada primei testări : 20 ianuarie – 7 februarie 2025;</a:t>
            </a:r>
          </a:p>
          <a:p>
            <a:r>
              <a:rPr lang="ro-RO" dirty="0"/>
              <a:t>Publicarea și comunicarea rezultatelor primei testări: 24 februarie 2025</a:t>
            </a:r>
          </a:p>
          <a:p>
            <a:r>
              <a:rPr lang="ro-RO" dirty="0"/>
              <a:t>Perioada celei de a doua testări : 3 martie – 21 martie 2025;</a:t>
            </a:r>
          </a:p>
          <a:p>
            <a:r>
              <a:rPr lang="ro-RO" dirty="0"/>
              <a:t>Publicarea și comunicarea rezultatelor celei de a doua testări: 7 aprilie 2025</a:t>
            </a:r>
          </a:p>
          <a:p>
            <a:endParaRPr lang="ro-RO" dirty="0"/>
          </a:p>
          <a:p>
            <a:endParaRPr lang="ro-RO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11631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Coordonarea ONS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ro-RO" dirty="0"/>
          </a:p>
          <a:p>
            <a:r>
              <a:rPr lang="en-GB" dirty="0"/>
              <a:t>S</a:t>
            </a:r>
            <a:r>
              <a:rPr lang="ro-RO" dirty="0" err="1"/>
              <a:t>ubiectel</a:t>
            </a:r>
            <a:r>
              <a:rPr lang="en-GB" dirty="0"/>
              <a:t>e</a:t>
            </a:r>
            <a:r>
              <a:rPr lang="ro-RO" dirty="0"/>
              <a:t> pentru cele două </a:t>
            </a:r>
            <a:r>
              <a:rPr lang="en-GB" dirty="0"/>
              <a:t>teste</a:t>
            </a:r>
            <a:r>
              <a:rPr lang="ro-RO" dirty="0"/>
              <a:t> vor fi realizate de către experți propuși de către Ministerul Educației și din cadrul Institutului Național de Statistică;</a:t>
            </a:r>
          </a:p>
          <a:p>
            <a:r>
              <a:rPr lang="ro-RO" dirty="0"/>
              <a:t>Olimpiada va avea un juriu propus de către Ministerul Educației și de către Institutul Național de Statistică;</a:t>
            </a:r>
          </a:p>
          <a:p>
            <a:r>
              <a:rPr lang="ro-RO" dirty="0"/>
              <a:t>Institutul Național de Statistică realizează managementul proiectului; asigură organizarea ONS precum și promovarea acesteia;</a:t>
            </a:r>
          </a:p>
          <a:p>
            <a:endParaRPr lang="ro-RO" dirty="0"/>
          </a:p>
          <a:p>
            <a:endParaRPr lang="ro-RO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071352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Desfășurarea Olimpiadei naționale (1):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ro-RO" dirty="0"/>
              <a:t>Etape importante:</a:t>
            </a:r>
          </a:p>
          <a:p>
            <a:pPr lvl="1"/>
            <a:r>
              <a:rPr lang="ro-RO" dirty="0"/>
              <a:t>Înregistrarea echipelor;</a:t>
            </a:r>
          </a:p>
          <a:p>
            <a:pPr lvl="1"/>
            <a:r>
              <a:rPr lang="ro-RO" dirty="0"/>
              <a:t>Prima testare </a:t>
            </a:r>
          </a:p>
          <a:p>
            <a:pPr lvl="1"/>
            <a:r>
              <a:rPr lang="ro-RO" dirty="0"/>
              <a:t>A doua testare</a:t>
            </a:r>
          </a:p>
          <a:p>
            <a:pPr lvl="1"/>
            <a:endParaRPr lang="ro-RO" dirty="0"/>
          </a:p>
          <a:p>
            <a:pPr lvl="1"/>
            <a:endParaRPr lang="ro-RO" dirty="0"/>
          </a:p>
          <a:p>
            <a:endParaRPr lang="ro-RO" dirty="0"/>
          </a:p>
          <a:p>
            <a:endParaRPr lang="ro-RO" dirty="0"/>
          </a:p>
          <a:p>
            <a:r>
              <a:rPr lang="ro-RO" dirty="0"/>
              <a:t>Doar echipele care se califică după prima </a:t>
            </a:r>
            <a:r>
              <a:rPr lang="en-GB" dirty="0" err="1"/>
              <a:t>testare</a:t>
            </a:r>
            <a:r>
              <a:rPr lang="ro-RO" dirty="0"/>
              <a:t> vor merge în etapa a doua; </a:t>
            </a:r>
          </a:p>
          <a:p>
            <a:r>
              <a:rPr lang="ro-RO" dirty="0"/>
              <a:t>După jurizarea </a:t>
            </a:r>
            <a:r>
              <a:rPr lang="en-GB" dirty="0"/>
              <a:t>test</a:t>
            </a:r>
            <a:r>
              <a:rPr lang="ro-RO" dirty="0" err="1"/>
              <a:t>ării</a:t>
            </a:r>
            <a:r>
              <a:rPr lang="ro-RO" dirty="0"/>
              <a:t> a doua, vor fi anunțați câștigătorii și câte 3 finaliști ai ONS, pentru fiecare categorie (Seniori/ Juniori)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F0AEB120-F6C3-4E2B-91B6-688C9BDFB133}"/>
              </a:ext>
            </a:extLst>
          </p:cNvPr>
          <p:cNvSpPr/>
          <p:nvPr/>
        </p:nvSpPr>
        <p:spPr>
          <a:xfrm>
            <a:off x="557939" y="3737823"/>
            <a:ext cx="1549831" cy="5269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Înregistrare</a:t>
            </a:r>
            <a:endParaRPr lang="en-GB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21D156C-DA2B-4CF9-899F-B8A1CBD5B6E0}"/>
              </a:ext>
            </a:extLst>
          </p:cNvPr>
          <p:cNvSpPr/>
          <p:nvPr/>
        </p:nvSpPr>
        <p:spPr>
          <a:xfrm>
            <a:off x="3225584" y="3278659"/>
            <a:ext cx="1686087" cy="128057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Prima testare (subiect cu  3 părți a câte  10 întrebări fiecare)</a:t>
            </a:r>
            <a:endParaRPr lang="en-GB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8409BAB-064A-4D6F-A20A-8A39B12C8451}"/>
              </a:ext>
            </a:extLst>
          </p:cNvPr>
          <p:cNvSpPr/>
          <p:nvPr/>
        </p:nvSpPr>
        <p:spPr>
          <a:xfrm>
            <a:off x="6140558" y="3429000"/>
            <a:ext cx="1729353" cy="111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A doua testare (subiect de analiză de date)</a:t>
            </a:r>
            <a:endParaRPr lang="en-GB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8AD4C9C-D9DD-440D-AA7F-A6300621E18C}"/>
              </a:ext>
            </a:extLst>
          </p:cNvPr>
          <p:cNvSpPr/>
          <p:nvPr/>
        </p:nvSpPr>
        <p:spPr>
          <a:xfrm>
            <a:off x="9159499" y="3443355"/>
            <a:ext cx="2194301" cy="111588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o-RO" dirty="0"/>
              <a:t>Câștigătorii și finaliștii ONS</a:t>
            </a:r>
            <a:endParaRPr lang="en-GB" dirty="0"/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55CD4EA3-E8FA-42C2-B0E4-C28DBC1DD69C}"/>
              </a:ext>
            </a:extLst>
          </p:cNvPr>
          <p:cNvCxnSpPr>
            <a:cxnSpLocks/>
          </p:cNvCxnSpPr>
          <p:nvPr/>
        </p:nvCxnSpPr>
        <p:spPr>
          <a:xfrm>
            <a:off x="2107770" y="4009043"/>
            <a:ext cx="111781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764E6B7A-2FBC-466E-8F7D-F62F06A5A28B}"/>
              </a:ext>
            </a:extLst>
          </p:cNvPr>
          <p:cNvCxnSpPr>
            <a:cxnSpLocks/>
          </p:cNvCxnSpPr>
          <p:nvPr/>
        </p:nvCxnSpPr>
        <p:spPr>
          <a:xfrm>
            <a:off x="4101884" y="4001294"/>
            <a:ext cx="1981200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6C59D6D8-1E53-4480-BB0C-3C85079F9BD7}"/>
              </a:ext>
            </a:extLst>
          </p:cNvPr>
          <p:cNvCxnSpPr>
            <a:cxnSpLocks/>
          </p:cNvCxnSpPr>
          <p:nvPr/>
        </p:nvCxnSpPr>
        <p:spPr>
          <a:xfrm>
            <a:off x="7784671" y="4001294"/>
            <a:ext cx="131864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7734051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Desfășurarea Olimpiadei naționale (2):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o-RO" dirty="0"/>
          </a:p>
          <a:p>
            <a:r>
              <a:rPr lang="ro-RO" dirty="0"/>
              <a:t>Înregistrarea echipelor: profesorul coordonator va înregistra echipa/ echipele în Platformă;</a:t>
            </a:r>
          </a:p>
          <a:p>
            <a:r>
              <a:rPr lang="ro-RO" dirty="0"/>
              <a:t>Prima testare: fiecare echipă va trebui să rezolve on-line un subiect cu 3 seturi de câte 10 întrebări fiecare;</a:t>
            </a:r>
          </a:p>
          <a:p>
            <a:r>
              <a:rPr lang="ro-RO" dirty="0"/>
              <a:t>A doua testare: echipele care se vor califica după prima testare vor trebui să analizeze și să interpreteze un set real de date.</a:t>
            </a:r>
          </a:p>
          <a:p>
            <a:r>
              <a:rPr lang="ro-RO" dirty="0"/>
              <a:t>Echipele cele mai bune vor fi premianții ONS pentru fiecare categorie, Seniori/ Juniori. </a:t>
            </a:r>
          </a:p>
          <a:p>
            <a:r>
              <a:rPr lang="ro-RO" dirty="0"/>
              <a:t>Pentru fiecare categorie va exista câte 3 echipe finaliste. </a:t>
            </a:r>
          </a:p>
          <a:p>
            <a:endParaRPr lang="ro-RO" dirty="0"/>
          </a:p>
          <a:p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022786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1324178-A6CB-4913-B5D8-15F5291133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24366"/>
            <a:ext cx="10515600" cy="466322"/>
          </a:xfrm>
        </p:spPr>
        <p:txBody>
          <a:bodyPr>
            <a:noAutofit/>
          </a:bodyPr>
          <a:lstStyle/>
          <a:p>
            <a:r>
              <a:rPr lang="ro-RO" sz="4000" dirty="0"/>
              <a:t>Desfășurarea primei testări:</a:t>
            </a:r>
            <a:endParaRPr lang="en-GB" sz="4000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EF46AC3-A642-4081-BA65-B7441D18BE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o-RO" dirty="0"/>
              <a:t>Echipele vor trebui să rezolve trei seturi cu câte 10 întrebări tip grilă;</a:t>
            </a:r>
          </a:p>
          <a:p>
            <a:r>
              <a:rPr lang="ro-RO" dirty="0"/>
              <a:t>Primul set va consta în 10 întrebări din noțiuni de statistică teoretică;</a:t>
            </a:r>
          </a:p>
          <a:p>
            <a:r>
              <a:rPr lang="ro-RO" dirty="0"/>
              <a:t>Al doilea set va consta în 10 întrebări din surse oficiale statistice, interpretare de date statistice (site-ul INS, site-ul </a:t>
            </a:r>
            <a:r>
              <a:rPr lang="ro-RO" dirty="0" err="1"/>
              <a:t>Eurostat</a:t>
            </a:r>
            <a:r>
              <a:rPr lang="ro-RO" dirty="0"/>
              <a:t>);</a:t>
            </a:r>
          </a:p>
          <a:p>
            <a:r>
              <a:rPr lang="ro-RO" dirty="0"/>
              <a:t>Al treilea set constă în 10 întrebări dintr-o publicație statistică dată (care, de exemplu, se găsește pe site-ul </a:t>
            </a:r>
            <a:r>
              <a:rPr lang="ro-RO" dirty="0" err="1"/>
              <a:t>Eurostat</a:t>
            </a:r>
            <a:r>
              <a:rPr lang="ro-RO" dirty="0"/>
              <a:t>);</a:t>
            </a:r>
          </a:p>
          <a:p>
            <a:r>
              <a:rPr lang="ro-RO" dirty="0"/>
              <a:t>Echipele vor rezolva testarea direct în platformă;</a:t>
            </a:r>
          </a:p>
          <a:p>
            <a:r>
              <a:rPr lang="ro-RO" dirty="0"/>
              <a:t>Seturile de întrebări pot fi rezolvate în orice ordine, elevii au posibilitatea să își salveze răspunsurile;</a:t>
            </a:r>
          </a:p>
          <a:p>
            <a:r>
              <a:rPr lang="ro-RO" dirty="0"/>
              <a:t>Prima testare este eliminatorie și se bazează pe obținerea unui scor minim;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E0984982-A282-41CD-91B2-702A6A2D3B2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071126" cy="104860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704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