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05.02.2025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IDENTIFICAREA CARACTERISTICILOR PIEȚEI ASIGURĂRILOR</a:t>
            </a:r>
            <a:endParaRPr lang="ro-RO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3608" y="5013176"/>
            <a:ext cx="6843738" cy="685800"/>
          </a:xfrm>
        </p:spPr>
        <p:txBody>
          <a:bodyPr/>
          <a:lstStyle/>
          <a:p>
            <a:pPr algn="just" eaLnBrk="1" hangingPunct="1"/>
            <a:r>
              <a:rPr lang="vi-V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(Adaptat după </a:t>
            </a:r>
            <a:r>
              <a:rPr lang="vi-VN" sz="1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Manualul de </a:t>
            </a:r>
            <a:r>
              <a:rPr lang="en-US" sz="10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Asigur</a:t>
            </a:r>
            <a:r>
              <a:rPr lang="ro-MD" sz="1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ări</a:t>
            </a:r>
            <a:r>
              <a:rPr lang="vi-VN" sz="1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clasa a X</a:t>
            </a:r>
            <a:r>
              <a:rPr lang="ro-MD" sz="1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vi-VN" sz="1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</a:t>
            </a:r>
            <a:r>
              <a:rPr lang="vi-V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Valentina Capotă, Tanța-Camelia Chitcă,Florica Popa, Florian Lixandru, Andrei Nae, Constantin Ghimpău-Codreanu)</a:t>
            </a:r>
          </a:p>
          <a:p>
            <a:pPr eaLnBrk="1" hangingPunct="1"/>
            <a:endParaRPr lang="ro-RO" sz="1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5</a:t>
            </a:r>
          </a:p>
          <a:p>
            <a:pPr eaLnBrk="0" hangingPunct="0"/>
            <a:r>
              <a:rPr lang="ro-RO" sz="1000" dirty="0"/>
              <a:t>Proba de evaluare a competențelor digitale -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r>
              <a:rPr lang="ro-RO" sz="1200" dirty="0">
                <a:latin typeface="Arial" panose="020B0604020202020204" pitchFamily="34" charset="0"/>
                <a:cs typeface="Arial" panose="020B0604020202020204" pitchFamily="34" charset="0"/>
              </a:rPr>
              <a:t>Piața asigurărilor reprezintă, în general, locul unde se întâlnește, în mod reglementat, cererea cu oferta de asigurări. La intrarea în vigoare a Tratatului de la Roma, la 1 ianuarie 1958, piața asigurărilor din fiecare țară membră a comunității economice europene funcționa în conformitate cu reglementările naționale juridice și administrative, referitoare la contractul de asigurare. Acestea se diferențiau de la o țară la alta.</a:t>
            </a:r>
          </a:p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r>
              <a:rPr lang="ro-RO" sz="1200" dirty="0">
                <a:latin typeface="Arial" panose="020B0604020202020204" pitchFamily="34" charset="0"/>
                <a:cs typeface="Arial" panose="020B0604020202020204" pitchFamily="34" charset="0"/>
              </a:rPr>
              <a:t>În 1938 s-a adoptat de către olandezi contractul de asigurare cuprins în codul comercial, iar în 1942 de către italieni.</a:t>
            </a:r>
          </a:p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r>
              <a:rPr lang="ro-RO" sz="1200" dirty="0">
                <a:latin typeface="Arial" panose="020B0604020202020204" pitchFamily="34" charset="0"/>
                <a:cs typeface="Arial" panose="020B0604020202020204" pitchFamily="34" charset="0"/>
              </a:rPr>
              <a:t>Tratatul prin care se instituia Comunitatea Economică Europeană consacră patru libertăți fundamentale menite să asigure buna funcționare a Pieței Comune. […]</a:t>
            </a:r>
          </a:p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r>
              <a:rPr lang="ro-RO" sz="1200" dirty="0">
                <a:latin typeface="Arial" panose="020B0604020202020204" pitchFamily="34" charset="0"/>
                <a:cs typeface="Arial" panose="020B0604020202020204" pitchFamily="34" charset="0"/>
              </a:rPr>
              <a:t>Libertatea persoanelor, serviciilor și capitalurilor se referă și la activitatea de asigurare. </a:t>
            </a:r>
          </a:p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r>
              <a:rPr lang="ro-RO" sz="1200" dirty="0">
                <a:latin typeface="Arial" panose="020B0604020202020204" pitchFamily="34" charset="0"/>
                <a:cs typeface="Arial" panose="020B0604020202020204" pitchFamily="34" charset="0"/>
              </a:rPr>
              <a:t>Statele semnatare ale Tratatului de la Roma au convenit să alăture în cursul perioadei de tranziție restricțiile referitoare la libertatea de stabilire a rezidenților unui stat membru pe teritoriul altui stat membru, precum și restricțiile privind crearea de agenții, sucursale sau filiale de către rezidenții unui stat membru pe teritoriul altui stat membru.</a:t>
            </a:r>
          </a:p>
          <a:p>
            <a:pPr marL="0" indent="539496" algn="just">
              <a:spcBef>
                <a:spcPts val="300"/>
              </a:spcBef>
              <a:spcAft>
                <a:spcPts val="0"/>
              </a:spcAft>
              <a:buNone/>
            </a:pPr>
            <a:endParaRPr lang="ro-R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5</a:t>
            </a:r>
          </a:p>
          <a:p>
            <a:r>
              <a:rPr lang="ro-RO" sz="1000" dirty="0"/>
              <a:t>Proba de evaluare a competențelor digitale - document de lucru</a:t>
            </a:r>
            <a:endParaRPr lang="en-GB" sz="1000" dirty="0"/>
          </a:p>
        </p:txBody>
      </p:sp>
      <p:pic>
        <p:nvPicPr>
          <p:cNvPr id="5" name="Imagin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3504" y="1142984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3527623" cy="5616624"/>
          </a:xfrm>
        </p:spPr>
        <p:txBody>
          <a:bodyPr/>
          <a:lstStyle/>
          <a:p>
            <a:pPr marL="342900" lvl="0" indent="540000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Activitățile de asigurare vizate acoperă următoarele riscuri: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accidente (inclusiv accidente de muncă și boli profesionale);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boli;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540000">
              <a:spcBef>
                <a:spcPts val="0"/>
              </a:spcBef>
              <a:spcAft>
                <a:spcPts val="1000"/>
              </a:spcAft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vehicule terestre. […]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540000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Societatea de asigurări va mai trebui: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să își limiteze obiectul social la activitatea de asigurări și la operațiunile ce decurg direct din ea, excluzând orice altă activitate comercială;</a:t>
            </a:r>
          </a:p>
          <a:p>
            <a:pPr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să prezinte un program de activitate;</a:t>
            </a:r>
          </a:p>
          <a:p>
            <a:pPr lvl="1" indent="540000">
              <a:spcBef>
                <a:spcPts val="0"/>
              </a:spcBef>
              <a:spcAft>
                <a:spcPts val="1000"/>
              </a:spcAft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să posede un minim de fonduri de garanție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[…]</a:t>
            </a:r>
          </a:p>
          <a:p>
            <a:pPr marL="342900" lvl="0" indent="540000"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Autorizația se acordă pe fiecare din cele nouă ramuri: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asigurări de supraviețuire, deces, mixte; </a:t>
            </a:r>
            <a:endParaRPr lang="ro-RO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540000">
              <a:spcBef>
                <a:spcPts val="0"/>
              </a:spcBef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asigurare de nupțialitate, asigurare de natalitate; </a:t>
            </a:r>
            <a:endParaRPr lang="ro-RO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540000">
              <a:spcBef>
                <a:spcPts val="0"/>
              </a:spcBef>
              <a:spcAft>
                <a:spcPts val="1000"/>
              </a:spcAft>
              <a:buFont typeface="+mj-lt"/>
              <a:buAutoNum type="alphaLcParenR"/>
            </a:pPr>
            <a:r>
              <a:rPr lang="ro-RO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asigurări de viată și asigurări de rentă legate de fonduri de investiții. […]</a:t>
            </a:r>
            <a:endParaRPr lang="ro-RO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5 </a:t>
            </a:r>
          </a:p>
          <a:p>
            <a:r>
              <a:rPr lang="ro-RO" sz="1000" dirty="0"/>
              <a:t>Proba de evaluare a competențelor </a:t>
            </a:r>
            <a:r>
              <a:rPr lang="ro-RO" sz="1000"/>
              <a:t>digitale - </a:t>
            </a:r>
            <a:r>
              <a:rPr lang="ro-RO" sz="1000" dirty="0"/>
              <a:t>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386</Words>
  <Application>Microsoft Office PowerPoint</Application>
  <PresentationFormat>Expunere pe ecran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IDENTIFICAREA CARACTERISTICILOR PIEȚEI ASIGURĂRILOR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81</cp:revision>
  <dcterms:created xsi:type="dcterms:W3CDTF">2010-01-11T15:51:42Z</dcterms:created>
  <dcterms:modified xsi:type="dcterms:W3CDTF">2025-02-05T09:07:38Z</dcterms:modified>
</cp:coreProperties>
</file>