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93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C0D29890-6DC3-48B0-9070-1022838139B6}" type="datetimeFigureOut">
              <a:rPr lang="ro-RO"/>
              <a:pPr>
                <a:defRPr/>
              </a:pPr>
              <a:t>07.05.2023</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1DFE6CC-D951-47AC-A77E-FB10ECD253BE}"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D972541B-A1C1-46EA-BFEE-211E30D7BAFF}" type="datetimeFigureOut">
              <a:rPr lang="ro-RO"/>
              <a:pPr>
                <a:defRPr/>
              </a:pPr>
              <a:t>07.05.2023</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10B0CD50-FFF3-41F7-8709-C15F05981E0B}"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9CD0853B-1C7B-49C0-9BFB-3725C8EF0D98}" type="datetimeFigureOut">
              <a:rPr lang="ro-RO"/>
              <a:pPr>
                <a:defRPr/>
              </a:pPr>
              <a:t>07.05.2023</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EC99EB0A-5048-48D8-AC0A-EE049A86654D}"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E8782AB4-F2BB-44EC-B82B-3EBD04187F7A}" type="datetimeFigureOut">
              <a:rPr lang="ro-RO"/>
              <a:pPr>
                <a:defRPr/>
              </a:pPr>
              <a:t>07.05.2023</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F57044B-8178-4976-8BA9-FC2BFEFC97D1}"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79D80455-5CE6-4AC1-88BD-8333149EF9AC}" type="datetimeFigureOut">
              <a:rPr lang="ro-RO"/>
              <a:pPr>
                <a:defRPr/>
              </a:pPr>
              <a:t>07.05.2023</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C1F3A912-52FD-456D-8A1C-D1DCDBCBEE74}"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3"/>
          <p:cNvSpPr>
            <a:spLocks noGrp="1"/>
          </p:cNvSpPr>
          <p:nvPr>
            <p:ph type="dt" sz="half" idx="10"/>
          </p:nvPr>
        </p:nvSpPr>
        <p:spPr/>
        <p:txBody>
          <a:bodyPr/>
          <a:lstStyle>
            <a:lvl1pPr>
              <a:defRPr/>
            </a:lvl1pPr>
          </a:lstStyle>
          <a:p>
            <a:pPr>
              <a:defRPr/>
            </a:pPr>
            <a:fld id="{28596456-6817-4AFF-85EC-9500A7C75AAA}" type="datetimeFigureOut">
              <a:rPr lang="ro-RO"/>
              <a:pPr>
                <a:defRPr/>
              </a:pPr>
              <a:t>07.05.2023</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7E0F51D2-7FE9-4C8E-BB32-536F2EEB6348}"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3"/>
          <p:cNvSpPr>
            <a:spLocks noGrp="1"/>
          </p:cNvSpPr>
          <p:nvPr>
            <p:ph type="dt" sz="half" idx="10"/>
          </p:nvPr>
        </p:nvSpPr>
        <p:spPr/>
        <p:txBody>
          <a:bodyPr/>
          <a:lstStyle>
            <a:lvl1pPr>
              <a:defRPr/>
            </a:lvl1pPr>
          </a:lstStyle>
          <a:p>
            <a:pPr>
              <a:defRPr/>
            </a:pPr>
            <a:fld id="{3A119FA4-F5D0-44B2-9D23-7D223ADF5661}" type="datetimeFigureOut">
              <a:rPr lang="ro-RO"/>
              <a:pPr>
                <a:defRPr/>
              </a:pPr>
              <a:t>07.05.2023</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A89A5D1B-1467-49DD-9D72-690179A5BCA3}"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75B33203-BBB3-416E-815A-3531CB181416}" type="datetimeFigureOut">
              <a:rPr lang="ro-RO"/>
              <a:pPr>
                <a:defRPr/>
              </a:pPr>
              <a:t>07.05.2023</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AEC873FF-1BFB-4456-97C0-888CE2C627D8}"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C75F22-41FD-4D1E-A802-B5E5FF767D0C}" type="datetimeFigureOut">
              <a:rPr lang="ro-RO"/>
              <a:pPr>
                <a:defRPr/>
              </a:pPr>
              <a:t>07.05.2023</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45A8D2A1-5F3F-44AC-9D51-EE6A10A5A703}"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018B5E3-DCD7-4EB5-AD86-4CAE03D0B58B}" type="datetimeFigureOut">
              <a:rPr lang="ro-RO"/>
              <a:pPr>
                <a:defRPr/>
              </a:pPr>
              <a:t>07.05.2023</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F45F5141-7B2C-4F4C-B04F-4E89A247E6AA}"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1BA0C8-EE00-46B0-AD85-C84548F328AA}" type="datetimeFigureOut">
              <a:rPr lang="ro-RO"/>
              <a:pPr>
                <a:defRPr/>
              </a:pPr>
              <a:t>07.05.2023</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A56AD58F-93BC-4373-951F-BF03F55581B2}"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ro-RO"/>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6940227-7717-4B19-A6DD-41A415EC38AA}" type="datetimeFigureOut">
              <a:rPr lang="ro-RO"/>
              <a:pPr>
                <a:defRPr/>
              </a:pPr>
              <a:t>07.05.2023</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0E0737-1AF9-4A96-8B26-4AB66E2410AE}"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it-IT" sz="1400" b="1" dirty="0">
                <a:solidFill>
                  <a:srgbClr val="000000"/>
                </a:solidFill>
                <a:latin typeface="Arial" charset="0"/>
              </a:rPr>
              <a:t>ELEMENTE FIZICO-GEOGRAFICE DEFINITORII ALE EUROPEI ȘI ALE ROMÂNIEI</a:t>
            </a:r>
          </a:p>
        </p:txBody>
      </p:sp>
      <p:sp>
        <p:nvSpPr>
          <p:cNvPr id="2051" name="Subtitle 2"/>
          <p:cNvSpPr>
            <a:spLocks noGrp="1"/>
          </p:cNvSpPr>
          <p:nvPr>
            <p:ph type="subTitle" idx="1"/>
          </p:nvPr>
        </p:nvSpPr>
        <p:spPr>
          <a:xfrm>
            <a:off x="928662" y="3886200"/>
            <a:ext cx="6843738" cy="685800"/>
          </a:xfrm>
        </p:spPr>
        <p:txBody>
          <a:bodyPr/>
          <a:lstStyle/>
          <a:p>
            <a:pPr algn="just" eaLnBrk="1" hangingPunct="1"/>
            <a:r>
              <a:rPr lang="vi-VN" sz="1000" dirty="0">
                <a:solidFill>
                  <a:schemeClr val="tx1"/>
                </a:solidFill>
                <a:cs typeface="Arial" panose="020B0604020202020204" pitchFamily="34" charset="0"/>
              </a:rPr>
              <a:t>(Adaptat după </a:t>
            </a:r>
            <a:r>
              <a:rPr lang="vi-VN" sz="1000" i="1" dirty="0">
                <a:solidFill>
                  <a:schemeClr val="tx1"/>
                </a:solidFill>
                <a:cs typeface="Arial" panose="020B0604020202020204" pitchFamily="34" charset="0"/>
              </a:rPr>
              <a:t>Manualul de Geografie, clasa a XII-a</a:t>
            </a:r>
            <a:r>
              <a:rPr lang="vi-VN" sz="1000" dirty="0">
                <a:solidFill>
                  <a:schemeClr val="tx1"/>
                </a:solidFill>
                <a:cs typeface="Arial" panose="020B0604020202020204" pitchFamily="34" charset="0"/>
              </a:rPr>
              <a:t>, Grigore Posea, Liliana Guran-Nica, Nicolae Cruceru, Radu Săgeată, Adrian Cioacă)</a:t>
            </a:r>
            <a:endParaRPr lang="vi-VN" sz="1000" dirty="0">
              <a:solidFill>
                <a:schemeClr val="tx1"/>
              </a:solidFill>
              <a:latin typeface="Arial" panose="020B0604020202020204" pitchFamily="34" charset="0"/>
              <a:cs typeface="Arial" panose="020B0604020202020204" pitchFamily="34" charset="0"/>
            </a:endParaRPr>
          </a:p>
          <a:p>
            <a:pPr eaLnBrk="1" hangingPunct="1"/>
            <a:endParaRPr lang="ro-RO" sz="1000" dirty="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a:t>Examenul național de bacalaureat 20</a:t>
            </a:r>
            <a:r>
              <a:rPr lang="en-US" sz="1000" dirty="0"/>
              <a:t>2</a:t>
            </a:r>
            <a:r>
              <a:rPr lang="ro-RO" sz="1000" dirty="0"/>
              <a:t>3</a:t>
            </a:r>
          </a:p>
          <a:p>
            <a:pPr eaLnBrk="0" hangingPunct="0"/>
            <a:r>
              <a:rPr lang="ro-RO" sz="1000" dirty="0"/>
              <a:t>Proba de evaluare a competențelor digitale  - document de lucru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391025" cy="4949825"/>
          </a:xfrm>
        </p:spPr>
        <p:txBody>
          <a:bodyPr/>
          <a:lstStyle/>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Regiunile (tipurile) climatice se delimitează, cu aproximație, în funcție de temperaturi, amplitudinile termice, numărul de anotimpuri și cantitatea de precipitații, toate variind în raport cu latitudinea, gradul de continentalism, apropierea de ocean sau de munte. În Europa se conturează 6 regiuni sau tipuri de climat temperat: oceanic, de tranziție, semicontinental, continental, rece și mediteranean; la acestea, în nord, se adaugă și climatul polar arctic. </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Climatul temperat-oceanic ocupă fațada vestică, atlantică, între nordul Spaniei și nordul Norvegiei, trecând inclusiv peste Arhipelagul Britanic. Climatul temperat de tranziție formează o fâșie imediat mai vestică (spre climatul semicontinental), începând din centrul Spaniei până în sudul Balticei.</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Climatul semicontinental aparține aproximativ Europei Centrale.</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Climatul continental (excesiv) cuprinde Europa de la est de Carpați și de Baltica, dar și Suedia aproape în întregime; regiunea este dominată de stepă. În nordul său se delimitează o largă fâșie a climatului temperat-rece, de taiga (situată imediat la sud de tundră).</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Climatul mediteranean se extinde peste peninsulele din sudul Europei, din Portugalia până la Bosfor și are numai două anotimpuri. […]</a:t>
            </a:r>
          </a:p>
        </p:txBody>
      </p:sp>
      <p:sp>
        <p:nvSpPr>
          <p:cNvPr id="3075" name="Text Box 5"/>
          <p:cNvSpPr txBox="1">
            <a:spLocks noChangeArrowheads="1"/>
          </p:cNvSpPr>
          <p:nvPr/>
        </p:nvSpPr>
        <p:spPr bwMode="auto">
          <a:xfrm>
            <a:off x="539750" y="260350"/>
            <a:ext cx="8353425" cy="400110"/>
          </a:xfrm>
          <a:prstGeom prst="rect">
            <a:avLst/>
          </a:prstGeom>
          <a:noFill/>
          <a:ln w="9525">
            <a:noFill/>
            <a:miter lim="800000"/>
            <a:headEnd/>
            <a:tailEnd/>
          </a:ln>
        </p:spPr>
        <p:txBody>
          <a:bodyPr>
            <a:spAutoFit/>
          </a:bodyPr>
          <a:lstStyle/>
          <a:p>
            <a:r>
              <a:rPr lang="ro-RO" sz="1000" dirty="0"/>
              <a:t>Examenul național de bacalaureat 20</a:t>
            </a:r>
            <a:r>
              <a:rPr lang="en-US" sz="1000" dirty="0"/>
              <a:t>2</a:t>
            </a:r>
            <a:r>
              <a:rPr lang="ro-RO" sz="1000" dirty="0"/>
              <a:t>3 </a:t>
            </a:r>
          </a:p>
          <a:p>
            <a:r>
              <a:rPr lang="ro-RO" sz="1000" dirty="0"/>
              <a:t>Proba de evaluare a competențelor digitale  - document de lucru</a:t>
            </a:r>
            <a:endParaRPr lang="en-GB" sz="1000" dirty="0"/>
          </a:p>
        </p:txBody>
      </p:sp>
      <p:pic>
        <p:nvPicPr>
          <p:cNvPr id="3" name="Imagine 2">
            <a:extLst>
              <a:ext uri="{FF2B5EF4-FFF2-40B4-BE49-F238E27FC236}">
                <a16:creationId xmlns:a16="http://schemas.microsoft.com/office/drawing/2014/main" id="{96136AF9-C6D8-41F3-9588-1AACE7CC3EDC}"/>
              </a:ext>
            </a:extLst>
          </p:cNvPr>
          <p:cNvPicPr>
            <a:picLocks noChangeAspect="1"/>
          </p:cNvPicPr>
          <p:nvPr/>
        </p:nvPicPr>
        <p:blipFill>
          <a:blip r:embed="rId2"/>
          <a:stretch>
            <a:fillRect/>
          </a:stretch>
        </p:blipFill>
        <p:spPr>
          <a:xfrm>
            <a:off x="5100453" y="1052736"/>
            <a:ext cx="3575234" cy="357523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125538"/>
            <a:ext cx="8229600" cy="5268912"/>
          </a:xfrm>
        </p:spPr>
        <p:txBody>
          <a:bodyPr/>
          <a:lstStyle/>
          <a:p>
            <a:pPr marL="0" lvl="1" indent="538163" algn="just" eaLnBrk="1" hangingPunct="1">
              <a:spcBef>
                <a:spcPct val="0"/>
              </a:spcBef>
              <a:buFont typeface="+mj-lt"/>
              <a:buAutoNum type="arabicPeriod"/>
            </a:pPr>
            <a:r>
              <a:rPr lang="it-IT" sz="1200" dirty="0">
                <a:latin typeface="Arial" pitchFamily="34" charset="0"/>
                <a:cs typeface="Arial" pitchFamily="34" charset="0"/>
              </a:rPr>
              <a:t>Pe harta Europei, semnificative sunt, în special,</a:t>
            </a:r>
            <a:endParaRPr lang="ro-RO" sz="1200" dirty="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fluviile;</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lacurile;</a:t>
            </a:r>
          </a:p>
          <a:p>
            <a:pPr marL="400050" lvl="2" indent="538163" algn="just" eaLnBrk="1" hangingPunct="1">
              <a:spcBef>
                <a:spcPct val="0"/>
              </a:spcBef>
              <a:buFont typeface="+mj-lt"/>
              <a:buAutoNum type="alphaLcParenR"/>
            </a:pPr>
            <a:r>
              <a:rPr lang="ro-RO" sz="1200">
                <a:latin typeface="Arial" pitchFamily="34" charset="0"/>
                <a:cs typeface="Arial" pitchFamily="34" charset="0"/>
              </a:rPr>
              <a:t>mările</a:t>
            </a:r>
            <a:r>
              <a:rPr lang="ro-RO" sz="1200" dirty="0">
                <a:latin typeface="Arial" pitchFamily="34" charset="0"/>
                <a:cs typeface="Arial" pitchFamily="34" charset="0"/>
              </a:rPr>
              <a:t>. […]</a:t>
            </a:r>
          </a:p>
          <a:p>
            <a:pPr marL="0" lvl="1" indent="538163" algn="just" eaLnBrk="1" hangingPunct="1">
              <a:spcBef>
                <a:spcPct val="0"/>
              </a:spcBef>
              <a:buFont typeface="+mj-lt"/>
              <a:buAutoNum type="arabicPeriod"/>
            </a:pPr>
            <a:r>
              <a:rPr lang="it-IT" sz="1200" dirty="0">
                <a:latin typeface="Arial" pitchFamily="34" charset="0"/>
                <a:cs typeface="Arial" pitchFamily="34" charset="0"/>
              </a:rPr>
              <a:t>În restul Europei, mai importante sunt:</a:t>
            </a:r>
            <a:endParaRPr lang="ro-RO" sz="1200" dirty="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Vistula – în Baltica;</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Elba și Rinul – în Marea Nordului, Sena – în Marea Mânecii;</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Ronul, Tibrul și Padul (Po) – în Mediterana. […]</a:t>
            </a:r>
          </a:p>
          <a:p>
            <a:pPr marL="0" lvl="1" indent="538163" algn="just" eaLnBrk="1" hangingPunct="1">
              <a:spcBef>
                <a:spcPct val="0"/>
              </a:spcBef>
              <a:buFont typeface="+mj-lt"/>
              <a:buAutoNum type="arabicPeriod"/>
            </a:pPr>
            <a:r>
              <a:rPr lang="ro-RO" sz="1200" dirty="0">
                <a:latin typeface="Arial" pitchFamily="34" charset="0"/>
                <a:cs typeface="Arial" pitchFamily="34" charset="0"/>
              </a:rPr>
              <a:t>Există și canale de legătură, între care multe construite tot în câmpiile nord-estice:</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Canalul Nordic (între Baltica și Marea Albă – prin lacurile Ladoga, Onega și râul Neva);</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canalele din Volga spre Baltica, Don și Moscova;</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canalele din restul Europei: Dunăre-Marea Neagră, Dunăre-Rin, Ron-Rin, cele din Irlanda. […]</a:t>
            </a:r>
          </a:p>
        </p:txBody>
      </p:sp>
      <p:sp>
        <p:nvSpPr>
          <p:cNvPr id="4099" name="Rectangle 4"/>
          <p:cNvSpPr>
            <a:spLocks noChangeArrowheads="1"/>
          </p:cNvSpPr>
          <p:nvPr/>
        </p:nvSpPr>
        <p:spPr bwMode="auto">
          <a:xfrm>
            <a:off x="539750" y="260350"/>
            <a:ext cx="7848600" cy="400110"/>
          </a:xfrm>
          <a:prstGeom prst="rect">
            <a:avLst/>
          </a:prstGeom>
          <a:noFill/>
          <a:ln w="9525">
            <a:noFill/>
            <a:miter lim="800000"/>
            <a:headEnd/>
            <a:tailEnd/>
          </a:ln>
        </p:spPr>
        <p:txBody>
          <a:bodyPr>
            <a:spAutoFit/>
          </a:bodyPr>
          <a:lstStyle/>
          <a:p>
            <a:r>
              <a:rPr lang="ro-RO" sz="1000" dirty="0"/>
              <a:t>Examenul național de bacalaureat 20</a:t>
            </a:r>
            <a:r>
              <a:rPr lang="en-US" sz="1000" dirty="0"/>
              <a:t>2</a:t>
            </a:r>
            <a:r>
              <a:rPr lang="ro-RO" sz="1000" dirty="0"/>
              <a:t>3 </a:t>
            </a:r>
          </a:p>
          <a:p>
            <a:r>
              <a:rPr lang="ro-RO" sz="1000" dirty="0"/>
              <a:t>Proba de evaluare a competențelor digitale  - document de lucru</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TotalTime>
  <Words>410</Words>
  <Application>Microsoft Office PowerPoint</Application>
  <PresentationFormat>Expunere pe ecran (4:3)</PresentationFormat>
  <Paragraphs>25</Paragraphs>
  <Slides>3</Slides>
  <Notes>0</Notes>
  <HiddenSlides>0</HiddenSlides>
  <MMClips>0</MMClips>
  <ScaleCrop>false</ScaleCrop>
  <HeadingPairs>
    <vt:vector size="6" baseType="variant">
      <vt:variant>
        <vt:lpstr>Fonturi utilizate</vt:lpstr>
      </vt:variant>
      <vt:variant>
        <vt:i4>2</vt:i4>
      </vt:variant>
      <vt:variant>
        <vt:lpstr>Temă</vt:lpstr>
      </vt:variant>
      <vt:variant>
        <vt:i4>1</vt:i4>
      </vt:variant>
      <vt:variant>
        <vt:lpstr>Titluri diapozitive</vt:lpstr>
      </vt:variant>
      <vt:variant>
        <vt:i4>3</vt:i4>
      </vt:variant>
    </vt:vector>
  </HeadingPairs>
  <TitlesOfParts>
    <vt:vector size="6" baseType="lpstr">
      <vt:lpstr>Arial</vt:lpstr>
      <vt:lpstr>Calibri</vt:lpstr>
      <vt:lpstr>Office Theme</vt:lpstr>
      <vt:lpstr>ELEMENTE FIZICO-GEOGRAFICE DEFINITORII ALE EUROPEI ȘI ALE ROMÂNIEI</vt:lpstr>
      <vt:lpstr>Prezentare PowerPoint</vt:lpstr>
      <vt:lpstr>Prezentare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Livia</cp:lastModifiedBy>
  <cp:revision>87</cp:revision>
  <dcterms:created xsi:type="dcterms:W3CDTF">2010-01-11T15:51:42Z</dcterms:created>
  <dcterms:modified xsi:type="dcterms:W3CDTF">2023-05-07T12:29:40Z</dcterms:modified>
</cp:coreProperties>
</file>